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84E43E62.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C3F788B-2E48-95AF-050E-E51AF10A3C4F}" name="Kameron Lund" initials="KL" userId="S::kalu7194@colorado.edu::3f124cec-5e62-42a6-84e8-660d8e5440b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F16051"/>
    <a:srgbClr val="FFD1D1"/>
    <a:srgbClr val="FF8B8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0BE127-4CE5-0F89-0549-AF2370FBBA18}" v="2" dt="2023-12-04T18:21:48.983"/>
    <p1510:client id="{287B1A7F-AE19-CE65-8A92-AAD2FD8F4D8E}" v="1127" dt="2023-12-04T22:41:31.895"/>
    <p1510:client id="{39408EE6-20EE-4809-9A13-488995F61D03}" v="372" dt="2022-11-29T23:58:09.830"/>
    <p1510:client id="{59D9D846-EEE0-337D-25DA-826D5EB6FA23}" v="18" dt="2023-12-04T02:36:50.760"/>
    <p1510:client id="{5CAEB199-5B1C-9AF8-FF55-C587A0868962}" v="4" dt="2023-12-01T20:25:40.664"/>
    <p1510:client id="{6237E0D7-39F7-47CA-BB48-0B0325E753B0}" v="1707" dt="2023-11-29T00:51:42.481"/>
    <p1510:client id="{6BC62CCC-89BA-1A3A-E4F1-EB3969BCE7E2}" v="155" dt="2023-12-04T02:36:55.157"/>
    <p1510:client id="{6FEFA466-8E4A-BF54-3F79-0D39187B43F5}" v="303" dt="2023-11-15T00:05:15.746"/>
    <p1510:client id="{76E662FE-C5BE-D267-225B-FF067E29F642}" v="1915" dt="2023-11-29T00:50:27.106"/>
    <p1510:client id="{7CA370A0-F8CF-CCD4-92C6-4C5FD224FBF2}" v="195" dt="2023-11-15T00:29:15.389"/>
    <p1510:client id="{7FD87C32-E35B-61AE-00A4-970BDBD67CA9}" v="232" dt="2023-11-15T00:31:15.705"/>
    <p1510:client id="{81EB8E5D-ED75-4457-A31C-DC289A43F0AE}" v="125" dt="2022-11-29T22:39:40.903"/>
    <p1510:client id="{8248B209-FD62-F337-782C-D45292E14274}" v="447" dt="2023-12-04T02:00:43.203"/>
    <p1510:client id="{8489E27B-45B9-9740-8036-9EB7AB514460}" v="22" dt="2023-11-28T23:32:03.835"/>
    <p1510:client id="{8889A5A7-610D-D246-7E52-79C875E097DF}" v="175" dt="2023-12-06T00:06:31.366"/>
    <p1510:client id="{94EDAAC6-3711-B667-4E64-05B2AA094BD7}" v="289" dt="2023-11-15T00:07:06.971"/>
    <p1510:client id="{9F567A16-173C-911D-940B-F8C0DD982A03}" v="1311" dt="2023-11-29T00:50:15.383"/>
    <p1510:client id="{A22F597B-8C38-8C92-3D41-B0F9783A9527}" v="285" dt="2022-11-29T22:47:44.206"/>
    <p1510:client id="{A6C4239D-DCDF-5FAB-C1EA-228B7B1C0A83}" v="8" dt="2023-12-03T19:59:00.730"/>
    <p1510:client id="{AB30DE43-3DE2-AFE1-B7C6-0A4958304809}" v="2" dt="2022-11-29T22:34:39.679"/>
    <p1510:client id="{ACFA54E2-6560-DF2D-5409-CCC450F6C523}" v="426" dt="2023-12-04T02:40:04.586"/>
    <p1510:client id="{AF48A7EF-01CC-53BB-12C4-AF2C34D022D6}" v="971" dt="2023-11-29T00:41:57.628"/>
    <p1510:client id="{B4089147-1F02-0EC4-04C9-506C12A0D071}" v="137" dt="2023-12-06T00:01:50.142"/>
    <p1510:client id="{C225A70E-0581-7C64-414D-A2DE36565A5F}" v="3" dt="2023-12-04T04:09:21.344"/>
    <p1510:client id="{C2B412BB-B208-6FF8-9282-44FD877BDB64}" v="110" dt="2022-11-29T22:54:00.541"/>
    <p1510:client id="{C3A8D8FE-C13F-5F76-0BE6-AF81E6D354B6}" v="106" dt="2023-11-15T00:32:53.264"/>
    <p1510:client id="{C3C7513B-61ED-9C0B-BF1C-8123004D4305}" v="3" dt="2023-12-04T02:51:25.831"/>
    <p1510:client id="{DB374080-4B2E-5EAF-1B78-9FD525253958}" v="248" dt="2023-12-06T00:03:29.193"/>
    <p1510:client id="{ECF104CB-1B97-042C-BBB6-FF726DDD065D}" v="97" dt="2023-11-15T00:32:34.525"/>
    <p1510:client id="{F82B4150-E414-78DD-DCE5-51ACDEC68552}" v="170" dt="2023-11-15T00:07:36.6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8/10/relationships/authors" Target="author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omments/modernComment_100_84E43E62.xml><?xml version="1.0" encoding="utf-8"?>
<p188:cmLst xmlns:a="http://schemas.openxmlformats.org/drawingml/2006/main" xmlns:r="http://schemas.openxmlformats.org/officeDocument/2006/relationships" xmlns:p188="http://schemas.microsoft.com/office/powerpoint/2018/8/main">
  <p188:cm id="{664E9F92-7C57-41E0-8409-77662378C43B}" authorId="{7C3F788B-2E48-95AF-050E-E51AF10A3C4F}" created="2023-11-29T00:29:29.073">
    <ac:deMkLst xmlns:ac="http://schemas.microsoft.com/office/drawing/2013/main/command">
      <pc:docMk xmlns:pc="http://schemas.microsoft.com/office/powerpoint/2013/main/command"/>
      <pc:sldMk xmlns:pc="http://schemas.microsoft.com/office/powerpoint/2013/main/command" cId="2229550690" sldId="256"/>
      <ac:spMk id="83" creationId="{BF322EB3-0025-3CAE-CDA1-D3695FFDA77B}"/>
    </ac:deMkLst>
    <p188:txBody>
      <a:bodyPr/>
      <a:lstStyle/>
      <a:p>
        <a:r>
          <a:rPr lang="en-US"/>
          <a:t>might need electrical flow chart</a:t>
        </a:r>
      </a:p>
    </p188:txBody>
  </p188:cm>
  <p188:cm id="{BCD12C0B-1481-4A66-ACF7-7E0A4E32E59A}" authorId="{7C3F788B-2E48-95AF-050E-E51AF10A3C4F}" created="2023-12-04T18:18:59.851">
    <pc:sldMkLst xmlns:pc="http://schemas.microsoft.com/office/powerpoint/2013/main/command">
      <pc:docMk/>
      <pc:sldMk cId="2229550690" sldId="256"/>
    </pc:sldMkLst>
    <p188:txBody>
      <a:bodyPr/>
      <a:lstStyle/>
      <a:p>
        <a:r>
          <a:rPr lang="en-US"/>
          <a:t>Tests: Need an n (number of trials)
Qualitative + Quanitiative</a:t>
        </a:r>
      </a:p>
    </p188:txBody>
  </p188:cm>
  <p188:cm id="{7250E6F3-57C5-4F5E-B8F2-9A4AE5508622}" authorId="{7C3F788B-2E48-95AF-050E-E51AF10A3C4F}" created="2023-12-04T18:21:48.983">
    <pc:sldMkLst xmlns:pc="http://schemas.microsoft.com/office/powerpoint/2013/main/command">
      <pc:docMk/>
      <pc:sldMk cId="2229550690" sldId="256"/>
    </pc:sldMkLst>
    <p188:txBody>
      <a:bodyPr/>
      <a:lstStyle/>
      <a:p>
        <a:r>
          <a:rPr lang="en-US"/>
          <a:t>Lessons Learned: Maybe Challenges</a:t>
        </a:r>
      </a:p>
    </p188:txBody>
  </p188:cm>
</p188:cmLst>
</file>

<file path=ppt/media/image1.png>
</file>

<file path=ppt/media/image10.jpeg>
</file>

<file path=ppt/media/image11.png>
</file>

<file path=ppt/media/image12.jpeg>
</file>

<file path=ppt/media/image13.jpeg>
</file>

<file path=ppt/media/image14.png>
</file>

<file path=ppt/media/image15.jpeg>
</file>

<file path=ppt/media/image16.jpeg>
</file>

<file path=ppt/media/image17.jpeg>
</file>

<file path=ppt/media/image18.png>
</file>

<file path=ppt/media/image19.jpeg>
</file>

<file path=ppt/media/image2.jpeg>
</file>

<file path=ppt/media/image20.jpeg>
</file>

<file path=ppt/media/image21.png>
</file>

<file path=ppt/media/image22.png>
</file>

<file path=ppt/media/image23.jpeg>
</file>

<file path=ppt/media/image24.png>
</file>

<file path=ppt/media/image25.jpe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4F96D5-429A-4367-8812-E0D2F3C0685C}" type="datetimeFigureOut">
              <a:rPr lang="en-US" smtClean="0"/>
              <a:t>12/5/2023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D226B2-E14B-4A8C-B76F-D51C3AD372A6}" type="slidenum">
              <a:rPr lang="en-US" smtClean="0"/>
              <a:t>‹#›</a:t>
            </a:fld>
            <a:endParaRPr lang="en-US"/>
          </a:p>
        </p:txBody>
      </p:sp>
    </p:spTree>
    <p:extLst>
      <p:ext uri="{BB962C8B-B14F-4D97-AF65-F5344CB8AC3E}">
        <p14:creationId xmlns:p14="http://schemas.microsoft.com/office/powerpoint/2010/main" val="2234738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D226B2-E14B-4A8C-B76F-D51C3AD372A6}" type="slidenum">
              <a:rPr lang="en-US" smtClean="0"/>
              <a:t>1</a:t>
            </a:fld>
            <a:endParaRPr lang="en-US"/>
          </a:p>
        </p:txBody>
      </p:sp>
    </p:spTree>
    <p:extLst>
      <p:ext uri="{BB962C8B-B14F-4D97-AF65-F5344CB8AC3E}">
        <p14:creationId xmlns:p14="http://schemas.microsoft.com/office/powerpoint/2010/main" val="182239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p>
        </p:txBody>
      </p:sp>
      <p:sp>
        <p:nvSpPr>
          <p:cNvPr id="4" name="Date Placeholder 3"/>
          <p:cNvSpPr>
            <a:spLocks noGrp="1"/>
          </p:cNvSpPr>
          <p:nvPr>
            <p:ph type="dt" sz="half" idx="10"/>
          </p:nvPr>
        </p:nvSpPr>
        <p:spPr/>
        <p:txBody>
          <a:bodyPr/>
          <a:lstStyle/>
          <a:p>
            <a:fld id="{D6F364B3-1967-47F6-84C1-574F1C1BC207}" type="datetimeFigureOut">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104925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4B3-1967-47F6-84C1-574F1C1BC207}" type="datetimeFigureOut">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2431373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4B3-1967-47F6-84C1-574F1C1BC207}" type="datetimeFigureOut">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3975476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4B3-1967-47F6-84C1-574F1C1BC207}" type="datetimeFigureOut">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1628243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F364B3-1967-47F6-84C1-574F1C1BC207}" type="datetimeFigureOut">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4061027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6F364B3-1967-47F6-84C1-574F1C1BC207}" type="datetimeFigureOut">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135746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6F364B3-1967-47F6-84C1-574F1C1BC207}" type="datetimeFigureOut">
              <a:rPr lang="en-US" smtClean="0"/>
              <a:t>12/5/2023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238353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F364B3-1967-47F6-84C1-574F1C1BC207}" type="datetimeFigureOut">
              <a:rPr lang="en-US" smtClean="0"/>
              <a:t>12/5/2023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1486143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F364B3-1967-47F6-84C1-574F1C1BC207}" type="datetimeFigureOut">
              <a:rPr lang="en-US" smtClean="0"/>
              <a:t>12/5/2023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2612718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6F364B3-1967-47F6-84C1-574F1C1BC207}" type="datetimeFigureOut">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898262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6F364B3-1967-47F6-84C1-574F1C1BC207}" type="datetimeFigureOut">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24EDEE-6557-4877-8751-8AD865C4D44D}" type="slidenum">
              <a:rPr lang="en-US" smtClean="0"/>
              <a:t>‹#›</a:t>
            </a:fld>
            <a:endParaRPr lang="en-US"/>
          </a:p>
        </p:txBody>
      </p:sp>
    </p:spTree>
    <p:extLst>
      <p:ext uri="{BB962C8B-B14F-4D97-AF65-F5344CB8AC3E}">
        <p14:creationId xmlns:p14="http://schemas.microsoft.com/office/powerpoint/2010/main" val="2432771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D6F364B3-1967-47F6-84C1-574F1C1BC207}" type="datetimeFigureOut">
              <a:rPr lang="en-US" smtClean="0"/>
              <a:t>12/5/2023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024EDEE-6557-4877-8751-8AD865C4D44D}" type="slidenum">
              <a:rPr lang="en-US" smtClean="0"/>
              <a:t>‹#›</a:t>
            </a:fld>
            <a:endParaRPr lang="en-US"/>
          </a:p>
        </p:txBody>
      </p:sp>
    </p:spTree>
    <p:extLst>
      <p:ext uri="{BB962C8B-B14F-4D97-AF65-F5344CB8AC3E}">
        <p14:creationId xmlns:p14="http://schemas.microsoft.com/office/powerpoint/2010/main" val="34275046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jpeg"/><Relationship Id="rId18" Type="http://schemas.openxmlformats.org/officeDocument/2006/relationships/image" Target="../media/image15.jpeg"/><Relationship Id="rId26" Type="http://schemas.openxmlformats.org/officeDocument/2006/relationships/image" Target="../media/image23.jpeg"/><Relationship Id="rId3" Type="http://schemas.microsoft.com/office/2018/10/relationships/comments" Target="../comments/modernComment_100_84E43E62.xml"/><Relationship Id="rId21" Type="http://schemas.openxmlformats.org/officeDocument/2006/relationships/image" Target="../media/image18.png"/><Relationship Id="rId7" Type="http://schemas.openxmlformats.org/officeDocument/2006/relationships/image" Target="../media/image4.jpeg"/><Relationship Id="rId12" Type="http://schemas.openxmlformats.org/officeDocument/2006/relationships/image" Target="../media/image9.png"/><Relationship Id="rId17" Type="http://schemas.openxmlformats.org/officeDocument/2006/relationships/image" Target="../media/image14.png"/><Relationship Id="rId25" Type="http://schemas.openxmlformats.org/officeDocument/2006/relationships/image" Target="../media/image22.png"/><Relationship Id="rId2" Type="http://schemas.openxmlformats.org/officeDocument/2006/relationships/notesSlide" Target="../notesSlides/notesSlide1.xml"/><Relationship Id="rId16" Type="http://schemas.openxmlformats.org/officeDocument/2006/relationships/image" Target="../media/image13.jpeg"/><Relationship Id="rId20" Type="http://schemas.openxmlformats.org/officeDocument/2006/relationships/image" Target="../media/image17.jpe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image" Target="../media/image8.jpeg"/><Relationship Id="rId24" Type="http://schemas.openxmlformats.org/officeDocument/2006/relationships/image" Target="../media/image21.png"/><Relationship Id="rId5" Type="http://schemas.openxmlformats.org/officeDocument/2006/relationships/image" Target="../media/image2.jpeg"/><Relationship Id="rId15" Type="http://schemas.openxmlformats.org/officeDocument/2006/relationships/image" Target="../media/image12.jpeg"/><Relationship Id="rId23" Type="http://schemas.openxmlformats.org/officeDocument/2006/relationships/image" Target="../media/image20.jpeg"/><Relationship Id="rId28" Type="http://schemas.openxmlformats.org/officeDocument/2006/relationships/image" Target="../media/image25.jpeg"/><Relationship Id="rId10" Type="http://schemas.openxmlformats.org/officeDocument/2006/relationships/image" Target="../media/image7.jpeg"/><Relationship Id="rId19" Type="http://schemas.openxmlformats.org/officeDocument/2006/relationships/image" Target="../media/image16.jpeg"/><Relationship Id="rId4" Type="http://schemas.openxmlformats.org/officeDocument/2006/relationships/image" Target="../media/image1.png"/><Relationship Id="rId9" Type="http://schemas.openxmlformats.org/officeDocument/2006/relationships/image" Target="../media/image6.jpeg"/><Relationship Id="rId14" Type="http://schemas.openxmlformats.org/officeDocument/2006/relationships/image" Target="../media/image11.png"/><Relationship Id="rId22" Type="http://schemas.openxmlformats.org/officeDocument/2006/relationships/image" Target="../media/image19.jpeg"/><Relationship Id="rId27"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D9F6BD-C699-8FAC-CA49-77FE5468E399}"/>
              </a:ext>
            </a:extLst>
          </p:cNvPr>
          <p:cNvSpPr/>
          <p:nvPr/>
        </p:nvSpPr>
        <p:spPr>
          <a:xfrm>
            <a:off x="1022609" y="5902051"/>
            <a:ext cx="8762556" cy="5080589"/>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914400" indent="-685800">
              <a:spcAft>
                <a:spcPts val="200"/>
              </a:spcAft>
            </a:pPr>
            <a:r>
              <a:rPr lang="en-US" sz="3600" u="sng">
                <a:solidFill>
                  <a:schemeClr val="tx1"/>
                </a:solidFill>
              </a:rPr>
              <a:t>Mission Statement:</a:t>
            </a:r>
            <a:r>
              <a:rPr lang="en-US" sz="4400">
                <a:solidFill>
                  <a:schemeClr val="tx1"/>
                </a:solidFill>
              </a:rPr>
              <a:t> </a:t>
            </a:r>
            <a:r>
              <a:rPr lang="en-US" sz="2800">
                <a:solidFill>
                  <a:schemeClr val="tx1"/>
                </a:solidFill>
              </a:rPr>
              <a:t>Our mission is to provide an equal musical playing experience for everyone, irrespective of physical ability, and to harmonize the world of music through the expression of the ukulele, for the love of music.</a:t>
            </a:r>
            <a:endParaRPr lang="en-US" sz="2800">
              <a:solidFill>
                <a:schemeClr val="tx1"/>
              </a:solidFill>
              <a:ea typeface="Calibri"/>
              <a:cs typeface="Calibri"/>
            </a:endParaRPr>
          </a:p>
          <a:p>
            <a:pPr marL="914400" indent="-685800">
              <a:spcAft>
                <a:spcPts val="200"/>
              </a:spcAft>
            </a:pPr>
            <a:r>
              <a:rPr lang="en-US" sz="3600" u="sng">
                <a:solidFill>
                  <a:schemeClr val="tx1"/>
                </a:solidFill>
              </a:rPr>
              <a:t>Our Clients:</a:t>
            </a:r>
            <a:r>
              <a:rPr lang="en-US" sz="3600">
                <a:solidFill>
                  <a:schemeClr val="tx1"/>
                </a:solidFill>
              </a:rPr>
              <a:t> </a:t>
            </a:r>
            <a:r>
              <a:rPr lang="en-US" sz="4400">
                <a:solidFill>
                  <a:schemeClr val="tx1"/>
                </a:solidFill>
              </a:rPr>
              <a:t> </a:t>
            </a:r>
            <a:r>
              <a:rPr lang="en-US" sz="2800">
                <a:solidFill>
                  <a:schemeClr val="tx1"/>
                </a:solidFill>
              </a:rPr>
              <a:t>Amputees and individuals with motor control disabilities.</a:t>
            </a:r>
            <a:endParaRPr lang="en-US" sz="2800">
              <a:solidFill>
                <a:schemeClr val="tx1"/>
              </a:solidFill>
              <a:ea typeface="Calibri" panose="020F0502020204030204"/>
              <a:cs typeface="Calibri"/>
            </a:endParaRPr>
          </a:p>
          <a:p>
            <a:pPr marL="914400" indent="-685800">
              <a:spcAft>
                <a:spcPts val="200"/>
              </a:spcAft>
            </a:pPr>
            <a:r>
              <a:rPr lang="en-US" sz="3600" u="sng">
                <a:solidFill>
                  <a:schemeClr val="tx1"/>
                </a:solidFill>
              </a:rPr>
              <a:t>Solution:</a:t>
            </a:r>
            <a:r>
              <a:rPr lang="en-US" sz="2800">
                <a:solidFill>
                  <a:schemeClr val="tx1"/>
                </a:solidFill>
              </a:rPr>
              <a:t> An accessible design that allows for the simple push of a button to be converted into linear motion that presses down different chords.</a:t>
            </a:r>
            <a:endParaRPr lang="en-US" sz="2800">
              <a:solidFill>
                <a:schemeClr val="tx1"/>
              </a:solidFill>
              <a:ea typeface="Calibri" panose="020F0502020204030204"/>
              <a:cs typeface="Calibri"/>
            </a:endParaRPr>
          </a:p>
          <a:p>
            <a:pPr marL="563245" indent="-398145">
              <a:buFont typeface="Arial" panose="020B0604020202020204" pitchFamily="34" charset="0"/>
              <a:buChar char="•"/>
            </a:pPr>
            <a:endParaRPr lang="en-US" sz="3600">
              <a:solidFill>
                <a:schemeClr val="tx1"/>
              </a:solidFill>
              <a:ea typeface="Calibri"/>
              <a:cs typeface="Calibri"/>
            </a:endParaRPr>
          </a:p>
        </p:txBody>
      </p:sp>
      <p:sp>
        <p:nvSpPr>
          <p:cNvPr id="118" name="Rectangle 117">
            <a:extLst>
              <a:ext uri="{FF2B5EF4-FFF2-40B4-BE49-F238E27FC236}">
                <a16:creationId xmlns:a16="http://schemas.microsoft.com/office/drawing/2014/main" id="{4884108D-BE64-913B-BBE5-E2BA839776FE}"/>
              </a:ext>
            </a:extLst>
          </p:cNvPr>
          <p:cNvSpPr/>
          <p:nvPr/>
        </p:nvSpPr>
        <p:spPr>
          <a:xfrm>
            <a:off x="34183393" y="14524827"/>
            <a:ext cx="8712680" cy="3312543"/>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038951E1-8AF7-8E80-2352-811F8131B05A}"/>
              </a:ext>
            </a:extLst>
          </p:cNvPr>
          <p:cNvSpPr/>
          <p:nvPr/>
        </p:nvSpPr>
        <p:spPr>
          <a:xfrm>
            <a:off x="34183394" y="15525491"/>
            <a:ext cx="8712682" cy="3071004"/>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8" name="Group 107">
            <a:extLst>
              <a:ext uri="{FF2B5EF4-FFF2-40B4-BE49-F238E27FC236}">
                <a16:creationId xmlns:a16="http://schemas.microsoft.com/office/drawing/2014/main" id="{92270846-E07E-C823-DD3D-549DA1629D93}"/>
              </a:ext>
            </a:extLst>
          </p:cNvPr>
          <p:cNvGrpSpPr/>
          <p:nvPr/>
        </p:nvGrpSpPr>
        <p:grpSpPr>
          <a:xfrm>
            <a:off x="34166141" y="9504254"/>
            <a:ext cx="8729935" cy="4658264"/>
            <a:chOff x="34166141" y="9504254"/>
            <a:chExt cx="8729935" cy="4658264"/>
          </a:xfrm>
        </p:grpSpPr>
        <p:sp>
          <p:nvSpPr>
            <p:cNvPr id="103" name="Rectangle 102">
              <a:extLst>
                <a:ext uri="{FF2B5EF4-FFF2-40B4-BE49-F238E27FC236}">
                  <a16:creationId xmlns:a16="http://schemas.microsoft.com/office/drawing/2014/main" id="{735C7BE4-889D-5C7B-7803-944CC4BBD92B}"/>
                </a:ext>
              </a:extLst>
            </p:cNvPr>
            <p:cNvSpPr/>
            <p:nvPr/>
          </p:nvSpPr>
          <p:spPr>
            <a:xfrm>
              <a:off x="34166141" y="9504254"/>
              <a:ext cx="8729932" cy="4278701"/>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6AE1E8CE-A104-62F9-9A74-1D8DE1F62513}"/>
                </a:ext>
              </a:extLst>
            </p:cNvPr>
            <p:cNvSpPr/>
            <p:nvPr/>
          </p:nvSpPr>
          <p:spPr>
            <a:xfrm>
              <a:off x="34166142" y="10556676"/>
              <a:ext cx="8729934" cy="3605842"/>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1" name="Group 100">
            <a:extLst>
              <a:ext uri="{FF2B5EF4-FFF2-40B4-BE49-F238E27FC236}">
                <a16:creationId xmlns:a16="http://schemas.microsoft.com/office/drawing/2014/main" id="{B4D02F26-01ED-8933-34D9-FDAE83D984BA}"/>
              </a:ext>
            </a:extLst>
          </p:cNvPr>
          <p:cNvGrpSpPr/>
          <p:nvPr/>
        </p:nvGrpSpPr>
        <p:grpSpPr>
          <a:xfrm>
            <a:off x="34166142" y="4828737"/>
            <a:ext cx="8729935" cy="4295955"/>
            <a:chOff x="34166142" y="4828737"/>
            <a:chExt cx="8729935" cy="4295955"/>
          </a:xfrm>
        </p:grpSpPr>
        <p:sp>
          <p:nvSpPr>
            <p:cNvPr id="93" name="Rectangle 92">
              <a:extLst>
                <a:ext uri="{FF2B5EF4-FFF2-40B4-BE49-F238E27FC236}">
                  <a16:creationId xmlns:a16="http://schemas.microsoft.com/office/drawing/2014/main" id="{6A26206C-0D55-7285-3D09-4CD66F197FCB}"/>
                </a:ext>
              </a:extLst>
            </p:cNvPr>
            <p:cNvSpPr/>
            <p:nvPr/>
          </p:nvSpPr>
          <p:spPr>
            <a:xfrm>
              <a:off x="34166142" y="4828737"/>
              <a:ext cx="8729932" cy="4278701"/>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DE745A00-B20D-1F32-4E14-5187FDF4C35C}"/>
                </a:ext>
              </a:extLst>
            </p:cNvPr>
            <p:cNvSpPr/>
            <p:nvPr/>
          </p:nvSpPr>
          <p:spPr>
            <a:xfrm>
              <a:off x="34166143" y="5932917"/>
              <a:ext cx="8729934" cy="3191775"/>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FF8673-342C-71D5-E6A9-22749E087381}"/>
              </a:ext>
            </a:extLst>
          </p:cNvPr>
          <p:cNvSpPr/>
          <p:nvPr/>
        </p:nvSpPr>
        <p:spPr>
          <a:xfrm>
            <a:off x="1026057" y="18707148"/>
            <a:ext cx="8784395" cy="4619291"/>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285750"/>
            <a:r>
              <a:rPr lang="en-US" sz="2800">
                <a:solidFill>
                  <a:schemeClr val="tx1"/>
                </a:solidFill>
                <a:ea typeface="Calibri"/>
                <a:cs typeface="Calibri"/>
              </a:rPr>
              <a:t>A solenoid is an electromagnetic device that generates a magnetic field which pushes a plunger forward.</a:t>
            </a:r>
            <a:br>
              <a:rPr lang="en-US" sz="2800">
                <a:ea typeface="Calibri"/>
                <a:cs typeface="Calibri"/>
              </a:rPr>
            </a:br>
            <a:endParaRPr lang="en-US" sz="2800">
              <a:solidFill>
                <a:schemeClr val="tx1"/>
              </a:solidFill>
              <a:ea typeface="Calibri"/>
              <a:cs typeface="Calibri"/>
            </a:endParaRPr>
          </a:p>
          <a:p>
            <a:pPr marL="285750"/>
            <a:br>
              <a:rPr lang="en-US" sz="2800">
                <a:solidFill>
                  <a:schemeClr val="tx1"/>
                </a:solidFill>
                <a:highlight>
                  <a:srgbClr val="F2F2F2"/>
                </a:highlight>
                <a:ea typeface="Calibri"/>
                <a:cs typeface="Calibri"/>
              </a:rPr>
            </a:br>
            <a:endParaRPr lang="en-US" sz="2800">
              <a:solidFill>
                <a:schemeClr val="tx1"/>
              </a:solidFill>
              <a:highlight>
                <a:srgbClr val="F2F2F2"/>
              </a:highlight>
              <a:ea typeface="Calibri"/>
              <a:cs typeface="Calibri"/>
            </a:endParaRPr>
          </a:p>
        </p:txBody>
      </p:sp>
      <p:sp>
        <p:nvSpPr>
          <p:cNvPr id="28" name="Rectangle 27">
            <a:extLst>
              <a:ext uri="{FF2B5EF4-FFF2-40B4-BE49-F238E27FC236}">
                <a16:creationId xmlns:a16="http://schemas.microsoft.com/office/drawing/2014/main" id="{4237D933-8C74-343E-660C-ABD7319F8E61}"/>
              </a:ext>
            </a:extLst>
          </p:cNvPr>
          <p:cNvSpPr/>
          <p:nvPr/>
        </p:nvSpPr>
        <p:spPr>
          <a:xfrm>
            <a:off x="10641932" y="26600883"/>
            <a:ext cx="11149123" cy="6028569"/>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971550" lvl="0" indent="-685800" rtl="0">
              <a:buChar char="•"/>
            </a:pPr>
            <a:r>
              <a:rPr lang="en-US" sz="3500" baseline="0">
                <a:latin typeface="Calibri"/>
                <a:ea typeface="Arial"/>
                <a:cs typeface="Arial"/>
              </a:rPr>
              <a:t>Our main concern was with the heat of the solenoids</a:t>
            </a:r>
            <a:r>
              <a:rPr lang="en-US" sz="3500">
                <a:latin typeface="Calibri"/>
                <a:ea typeface="Arial"/>
                <a:cs typeface="Arial"/>
              </a:rPr>
              <a:t>​</a:t>
            </a:r>
          </a:p>
          <a:p>
            <a:pPr marL="971550" lvl="0" indent="-685800" rtl="0">
              <a:buChar char="•"/>
            </a:pPr>
            <a:r>
              <a:rPr lang="en-US" sz="3500" baseline="0">
                <a:latin typeface="Calibri"/>
                <a:ea typeface="Arial"/>
                <a:cs typeface="Arial"/>
              </a:rPr>
              <a:t>Below is the data we gathered on the effect of fan cooling</a:t>
            </a:r>
            <a:endParaRPr lang="en-US" sz="3300">
              <a:solidFill>
                <a:srgbClr val="FFFFFF"/>
              </a:solidFill>
              <a:ea typeface="Calibri" panose="020F0502020204030204"/>
              <a:cs typeface="Calibri" panose="020F0502020204030204"/>
            </a:endParaRPr>
          </a:p>
        </p:txBody>
      </p:sp>
      <p:sp>
        <p:nvSpPr>
          <p:cNvPr id="26" name="Rectangle 25">
            <a:extLst>
              <a:ext uri="{FF2B5EF4-FFF2-40B4-BE49-F238E27FC236}">
                <a16:creationId xmlns:a16="http://schemas.microsoft.com/office/drawing/2014/main" id="{D3B32236-BE33-4F27-2508-9FAD6D50CA31}"/>
              </a:ext>
            </a:extLst>
          </p:cNvPr>
          <p:cNvSpPr/>
          <p:nvPr/>
        </p:nvSpPr>
        <p:spPr>
          <a:xfrm>
            <a:off x="10633126" y="5904990"/>
            <a:ext cx="22711236" cy="18753131"/>
          </a:xfrm>
          <a:prstGeom prst="rect">
            <a:avLst/>
          </a:prstGeom>
          <a:solidFill>
            <a:schemeClr val="bg1">
              <a:lumMod val="95000"/>
            </a:schemeClr>
          </a:solidFill>
          <a:ln w="762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6600">
              <a:solidFill>
                <a:schemeClr val="tx1"/>
              </a:solidFill>
              <a:ea typeface="Calibri"/>
              <a:cs typeface="Calibri"/>
            </a:endParaRPr>
          </a:p>
        </p:txBody>
      </p:sp>
      <p:sp>
        <p:nvSpPr>
          <p:cNvPr id="5" name="Rectangle 4">
            <a:extLst>
              <a:ext uri="{FF2B5EF4-FFF2-40B4-BE49-F238E27FC236}">
                <a16:creationId xmlns:a16="http://schemas.microsoft.com/office/drawing/2014/main" id="{EEBECC05-19CF-1A98-2568-5B0ED7155649}"/>
              </a:ext>
            </a:extLst>
          </p:cNvPr>
          <p:cNvSpPr/>
          <p:nvPr/>
        </p:nvSpPr>
        <p:spPr>
          <a:xfrm>
            <a:off x="1013163" y="4811477"/>
            <a:ext cx="8772780" cy="1091953"/>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a:solidFill>
                  <a:schemeClr val="tx1"/>
                </a:solidFill>
              </a:rPr>
              <a:t>Project Background</a:t>
            </a:r>
          </a:p>
        </p:txBody>
      </p:sp>
      <p:sp>
        <p:nvSpPr>
          <p:cNvPr id="14" name="Rectangle 13">
            <a:extLst>
              <a:ext uri="{FF2B5EF4-FFF2-40B4-BE49-F238E27FC236}">
                <a16:creationId xmlns:a16="http://schemas.microsoft.com/office/drawing/2014/main" id="{7F41DACF-0675-EA4F-9628-6938B7EA0156}"/>
              </a:ext>
            </a:extLst>
          </p:cNvPr>
          <p:cNvSpPr/>
          <p:nvPr/>
        </p:nvSpPr>
        <p:spPr>
          <a:xfrm>
            <a:off x="22255376" y="26600570"/>
            <a:ext cx="11080117" cy="6017412"/>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742950" indent="-457200">
              <a:buFont typeface="Arial"/>
              <a:buChar char="•"/>
            </a:pPr>
            <a:r>
              <a:rPr lang="en-US" sz="3500" dirty="0">
                <a:solidFill>
                  <a:schemeClr val="tx1"/>
                </a:solidFill>
                <a:ea typeface="Calibri"/>
                <a:cs typeface="Calibri"/>
              </a:rPr>
              <a:t>Potential exposure to live wires (as few as possible with our constraints).</a:t>
            </a:r>
            <a:endParaRPr lang="en-US" dirty="0">
              <a:solidFill>
                <a:schemeClr val="tx1"/>
              </a:solidFill>
              <a:ea typeface="Calibri" panose="020F0502020204030204"/>
              <a:cs typeface="Calibri" panose="020F0502020204030204"/>
            </a:endParaRPr>
          </a:p>
          <a:p>
            <a:pPr marL="742950" indent="-457200">
              <a:buFont typeface="Arial" panose="020B0604020202020204" pitchFamily="34" charset="0"/>
              <a:buChar char="•"/>
            </a:pPr>
            <a:r>
              <a:rPr lang="en-US" sz="3500" dirty="0">
                <a:solidFill>
                  <a:schemeClr val="tx1"/>
                </a:solidFill>
                <a:ea typeface="Calibri"/>
                <a:cs typeface="Calibri"/>
              </a:rPr>
              <a:t>Solenoids are prone to producing a large amount of heat.</a:t>
            </a:r>
          </a:p>
          <a:p>
            <a:pPr marL="742950" indent="-457200">
              <a:buFont typeface="Arial" panose="020B0604020202020204" pitchFamily="34" charset="0"/>
              <a:buChar char="•"/>
            </a:pPr>
            <a:endParaRPr lang="en-US" sz="3500">
              <a:solidFill>
                <a:schemeClr val="tx1"/>
              </a:solidFill>
              <a:ea typeface="Calibri"/>
              <a:cs typeface="Calibri"/>
            </a:endParaRPr>
          </a:p>
          <a:p>
            <a:pPr marL="742950" indent="-457200">
              <a:buFont typeface="Arial" panose="020B0604020202020204" pitchFamily="34" charset="0"/>
              <a:buChar char="•"/>
            </a:pPr>
            <a:endParaRPr lang="en-US" sz="3500">
              <a:solidFill>
                <a:schemeClr val="tx1"/>
              </a:solidFill>
              <a:ea typeface="Calibri"/>
              <a:cs typeface="Calibri"/>
            </a:endParaRPr>
          </a:p>
          <a:p>
            <a:pPr marL="285750"/>
            <a:endParaRPr lang="en-US" sz="3500" dirty="0">
              <a:solidFill>
                <a:schemeClr val="tx1"/>
              </a:solidFill>
              <a:ea typeface="Calibri"/>
              <a:cs typeface="Calibri"/>
            </a:endParaRPr>
          </a:p>
          <a:p>
            <a:pPr marL="742950" indent="-457200">
              <a:buFont typeface="Arial"/>
              <a:buChar char="•"/>
            </a:pPr>
            <a:r>
              <a:rPr lang="en-US" sz="3500" dirty="0">
                <a:solidFill>
                  <a:schemeClr val="tx1"/>
                </a:solidFill>
                <a:ea typeface="Calibri"/>
                <a:cs typeface="Calibri"/>
              </a:rPr>
              <a:t>Fan engages when the solenoid(s) are active, ensuring that the solenoid never reaches above 100</a:t>
            </a:r>
            <a:r>
              <a:rPr lang="en-US" sz="3500" dirty="0">
                <a:solidFill>
                  <a:srgbClr val="333333"/>
                </a:solidFill>
                <a:latin typeface="system-ui"/>
                <a:ea typeface="Calibri"/>
                <a:cs typeface="Calibri"/>
              </a:rPr>
              <a:t>° </a:t>
            </a:r>
            <a:r>
              <a:rPr lang="en-US" sz="3500" dirty="0">
                <a:solidFill>
                  <a:schemeClr val="tx1"/>
                </a:solidFill>
                <a:latin typeface="system-ui"/>
                <a:ea typeface="Calibri"/>
                <a:cs typeface="Calibri"/>
              </a:rPr>
              <a:t>F.</a:t>
            </a:r>
          </a:p>
          <a:p>
            <a:pPr marL="742950" indent="-457200">
              <a:buFont typeface="Arial"/>
              <a:buChar char="•"/>
            </a:pPr>
            <a:r>
              <a:rPr lang="en-US" sz="3500" dirty="0">
                <a:solidFill>
                  <a:schemeClr val="tx1"/>
                </a:solidFill>
                <a:latin typeface="Calibri"/>
                <a:ea typeface="Calibri"/>
                <a:cs typeface="Calibri"/>
              </a:rPr>
              <a:t>Fans use convection cooling to push air past the solenoid housing, dispersing the heat.</a:t>
            </a:r>
          </a:p>
        </p:txBody>
      </p:sp>
      <p:sp>
        <p:nvSpPr>
          <p:cNvPr id="19" name="Rectangle 18">
            <a:extLst>
              <a:ext uri="{FF2B5EF4-FFF2-40B4-BE49-F238E27FC236}">
                <a16:creationId xmlns:a16="http://schemas.microsoft.com/office/drawing/2014/main" id="{D66FD992-6C95-1593-0CE0-44089DA10148}"/>
              </a:ext>
            </a:extLst>
          </p:cNvPr>
          <p:cNvSpPr/>
          <p:nvPr/>
        </p:nvSpPr>
        <p:spPr>
          <a:xfrm>
            <a:off x="1030930" y="23616946"/>
            <a:ext cx="8765644" cy="1209636"/>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6000" b="1">
                <a:solidFill>
                  <a:schemeClr val="tx1"/>
                </a:solidFill>
                <a:ea typeface="Calibri"/>
                <a:cs typeface="Calibri"/>
              </a:rPr>
              <a:t>Prototyping</a:t>
            </a:r>
          </a:p>
        </p:txBody>
      </p:sp>
      <p:sp>
        <p:nvSpPr>
          <p:cNvPr id="20" name="Rectangle 19">
            <a:extLst>
              <a:ext uri="{FF2B5EF4-FFF2-40B4-BE49-F238E27FC236}">
                <a16:creationId xmlns:a16="http://schemas.microsoft.com/office/drawing/2014/main" id="{1B87F8B5-5693-8BC0-2218-A81DF18A8CC3}"/>
              </a:ext>
            </a:extLst>
          </p:cNvPr>
          <p:cNvSpPr/>
          <p:nvPr/>
        </p:nvSpPr>
        <p:spPr>
          <a:xfrm>
            <a:off x="1032121" y="24823015"/>
            <a:ext cx="8764452" cy="7796076"/>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marL="182245"/>
            <a:r>
              <a:rPr lang="en-US" sz="2800" b="1" u="sng">
                <a:solidFill>
                  <a:schemeClr val="tx1"/>
                </a:solidFill>
                <a:ea typeface="Calibri"/>
                <a:cs typeface="Calibri"/>
              </a:rPr>
              <a:t>Initial Housing</a:t>
            </a:r>
          </a:p>
          <a:p>
            <a:pPr marL="639445" indent="-457200">
              <a:buFont typeface="Arial"/>
              <a:buChar char="•"/>
            </a:pPr>
            <a:r>
              <a:rPr lang="en-US" sz="2800">
                <a:solidFill>
                  <a:schemeClr val="tx1"/>
                </a:solidFill>
                <a:ea typeface="Calibri"/>
                <a:cs typeface="Calibri"/>
              </a:rPr>
              <a:t>Initial solenoid housing prototypes proved to be weak and did not fit correctly on the neck of the ukulele</a:t>
            </a:r>
          </a:p>
          <a:p>
            <a:pPr marL="153670"/>
            <a:endParaRPr lang="en-US" sz="3200">
              <a:solidFill>
                <a:schemeClr val="tx1"/>
              </a:solidFill>
              <a:ea typeface="Calibri"/>
              <a:cs typeface="Calibri"/>
            </a:endParaRPr>
          </a:p>
          <a:p>
            <a:pPr marL="153670"/>
            <a:endParaRPr lang="en-US" sz="2800" b="1" u="sng">
              <a:solidFill>
                <a:schemeClr val="tx1"/>
              </a:solidFill>
              <a:ea typeface="Calibri"/>
              <a:cs typeface="Calibri"/>
            </a:endParaRPr>
          </a:p>
          <a:p>
            <a:pPr marL="153670"/>
            <a:endParaRPr lang="en-US" sz="2800" b="1" u="sng">
              <a:solidFill>
                <a:schemeClr val="tx1"/>
              </a:solidFill>
              <a:ea typeface="Calibri"/>
              <a:cs typeface="Calibri"/>
            </a:endParaRPr>
          </a:p>
          <a:p>
            <a:pPr marL="153670"/>
            <a:endParaRPr lang="en-US" sz="2800" b="1" u="sng">
              <a:solidFill>
                <a:schemeClr val="tx1"/>
              </a:solidFill>
              <a:ea typeface="Calibri"/>
              <a:cs typeface="Calibri"/>
            </a:endParaRPr>
          </a:p>
          <a:p>
            <a:pPr marL="153670"/>
            <a:endParaRPr lang="en-US" sz="900" b="1" u="sng">
              <a:solidFill>
                <a:schemeClr val="tx1"/>
              </a:solidFill>
              <a:ea typeface="Calibri"/>
              <a:cs typeface="Calibri"/>
            </a:endParaRPr>
          </a:p>
          <a:p>
            <a:pPr marL="153670"/>
            <a:r>
              <a:rPr lang="en-US" sz="2800" b="1" u="sng">
                <a:solidFill>
                  <a:schemeClr val="tx1"/>
                </a:solidFill>
                <a:ea typeface="Calibri"/>
                <a:cs typeface="Calibri"/>
              </a:rPr>
              <a:t>Solenoid Testing</a:t>
            </a:r>
            <a:endParaRPr lang="en-US">
              <a:solidFill>
                <a:schemeClr val="tx1"/>
              </a:solidFill>
              <a:ea typeface="Calibri"/>
              <a:cs typeface="Calibri"/>
            </a:endParaRPr>
          </a:p>
          <a:p>
            <a:pPr marL="610870" indent="-457200">
              <a:buFont typeface="Arial"/>
              <a:buChar char="•"/>
            </a:pPr>
            <a:r>
              <a:rPr lang="en-US" sz="2800">
                <a:solidFill>
                  <a:schemeClr val="tx1"/>
                </a:solidFill>
                <a:ea typeface="Calibri"/>
                <a:cs typeface="Calibri"/>
              </a:rPr>
              <a:t>The 5V solenoids did not have the force output required to press the string while running 5V through them</a:t>
            </a:r>
          </a:p>
          <a:p>
            <a:pPr marL="610870" indent="-457200">
              <a:buFont typeface="Arial"/>
              <a:buChar char="•"/>
            </a:pPr>
            <a:r>
              <a:rPr lang="en-US" sz="2800">
                <a:solidFill>
                  <a:schemeClr val="tx1"/>
                </a:solidFill>
                <a:ea typeface="Calibri"/>
                <a:cs typeface="Calibri"/>
              </a:rPr>
              <a:t>Explored bigger solenoid that worked however it was too big</a:t>
            </a:r>
          </a:p>
          <a:p>
            <a:pPr marL="610870" indent="-457200">
              <a:buFont typeface="Arial"/>
              <a:buChar char="•"/>
            </a:pPr>
            <a:endParaRPr lang="en-US" sz="2800">
              <a:solidFill>
                <a:schemeClr val="tx1"/>
              </a:solidFill>
              <a:ea typeface="Calibri"/>
              <a:cs typeface="Calibri"/>
            </a:endParaRPr>
          </a:p>
          <a:p>
            <a:pPr marL="153670"/>
            <a:endParaRPr lang="en-US" sz="1600">
              <a:solidFill>
                <a:schemeClr val="tx1"/>
              </a:solidFill>
              <a:ea typeface="Calibri"/>
              <a:cs typeface="Calibri"/>
            </a:endParaRPr>
          </a:p>
          <a:p>
            <a:pPr marL="610870" indent="-457200">
              <a:buFont typeface="Arial"/>
              <a:buChar char="•"/>
            </a:pPr>
            <a:r>
              <a:rPr lang="en-US" sz="2800">
                <a:solidFill>
                  <a:schemeClr val="tx1"/>
                </a:solidFill>
                <a:ea typeface="Calibri"/>
                <a:cs typeface="Calibri"/>
              </a:rPr>
              <a:t>Finally tested overdriving 9V </a:t>
            </a:r>
            <a:endParaRPr lang="en-US">
              <a:solidFill>
                <a:schemeClr val="tx1"/>
              </a:solidFill>
              <a:ea typeface="Calibri"/>
              <a:cs typeface="Calibri"/>
            </a:endParaRPr>
          </a:p>
          <a:p>
            <a:pPr marL="153670"/>
            <a:r>
              <a:rPr lang="en-US" sz="2800">
                <a:solidFill>
                  <a:schemeClr val="tx1"/>
                </a:solidFill>
                <a:ea typeface="Calibri"/>
                <a:cs typeface="Calibri"/>
              </a:rPr>
              <a:t>      through the 5V solenoid and </a:t>
            </a:r>
            <a:endParaRPr lang="en-US">
              <a:solidFill>
                <a:schemeClr val="tx1"/>
              </a:solidFill>
              <a:ea typeface="Calibri"/>
              <a:cs typeface="Calibri"/>
            </a:endParaRPr>
          </a:p>
          <a:p>
            <a:pPr marL="153670"/>
            <a:r>
              <a:rPr lang="en-US" sz="2800">
                <a:solidFill>
                  <a:schemeClr val="tx1"/>
                </a:solidFill>
                <a:ea typeface="Calibri"/>
                <a:cs typeface="Calibri"/>
              </a:rPr>
              <a:t>      it worked</a:t>
            </a:r>
            <a:endParaRPr lang="en-US">
              <a:solidFill>
                <a:schemeClr val="tx1"/>
              </a:solidFill>
              <a:ea typeface="Calibri" panose="020F0502020204030204"/>
              <a:cs typeface="Calibri" panose="020F0502020204030204"/>
            </a:endParaRPr>
          </a:p>
          <a:p>
            <a:pPr marL="139700"/>
            <a:endParaRPr lang="en-US" sz="2800">
              <a:solidFill>
                <a:schemeClr val="tx1"/>
              </a:solidFill>
              <a:ea typeface="Calibri"/>
              <a:cs typeface="Calibri"/>
            </a:endParaRPr>
          </a:p>
          <a:p>
            <a:endParaRPr lang="en-US" sz="4800">
              <a:solidFill>
                <a:schemeClr val="tx1"/>
              </a:solidFill>
              <a:ea typeface="Calibri"/>
              <a:cs typeface="Calibri"/>
            </a:endParaRPr>
          </a:p>
        </p:txBody>
      </p:sp>
      <p:sp>
        <p:nvSpPr>
          <p:cNvPr id="23" name="Rectangle 22">
            <a:extLst>
              <a:ext uri="{FF2B5EF4-FFF2-40B4-BE49-F238E27FC236}">
                <a16:creationId xmlns:a16="http://schemas.microsoft.com/office/drawing/2014/main" id="{63BC9A74-33BF-6957-5C53-72C39A3A88BB}"/>
              </a:ext>
            </a:extLst>
          </p:cNvPr>
          <p:cNvSpPr/>
          <p:nvPr/>
        </p:nvSpPr>
        <p:spPr>
          <a:xfrm>
            <a:off x="22255866" y="29101155"/>
            <a:ext cx="11082997" cy="1139857"/>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6000" b="1">
                <a:solidFill>
                  <a:schemeClr val="tx1"/>
                </a:solidFill>
                <a:ea typeface="Calibri"/>
                <a:cs typeface="Calibri"/>
              </a:rPr>
              <a:t>Heat Dissipation</a:t>
            </a:r>
          </a:p>
        </p:txBody>
      </p:sp>
      <p:sp>
        <p:nvSpPr>
          <p:cNvPr id="25" name="Rectangle 24">
            <a:extLst>
              <a:ext uri="{FF2B5EF4-FFF2-40B4-BE49-F238E27FC236}">
                <a16:creationId xmlns:a16="http://schemas.microsoft.com/office/drawing/2014/main" id="{72CB0917-272C-77D6-9977-9CE63C531D32}"/>
              </a:ext>
            </a:extLst>
          </p:cNvPr>
          <p:cNvSpPr/>
          <p:nvPr/>
        </p:nvSpPr>
        <p:spPr>
          <a:xfrm>
            <a:off x="10623899" y="4827949"/>
            <a:ext cx="22723262" cy="1079386"/>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a:solidFill>
                  <a:schemeClr val="tx1"/>
                </a:solidFill>
              </a:rPr>
              <a:t>Engineering Design &amp; Process</a:t>
            </a:r>
          </a:p>
        </p:txBody>
      </p:sp>
      <p:sp>
        <p:nvSpPr>
          <p:cNvPr id="32" name="Rectangle 31">
            <a:extLst>
              <a:ext uri="{FF2B5EF4-FFF2-40B4-BE49-F238E27FC236}">
                <a16:creationId xmlns:a16="http://schemas.microsoft.com/office/drawing/2014/main" id="{425B668C-0FB3-79F1-A2C8-5DDA0FC759F9}"/>
              </a:ext>
            </a:extLst>
          </p:cNvPr>
          <p:cNvSpPr>
            <a:spLocks/>
          </p:cNvSpPr>
          <p:nvPr/>
        </p:nvSpPr>
        <p:spPr>
          <a:xfrm>
            <a:off x="1029667" y="11323283"/>
            <a:ext cx="8763766" cy="1151689"/>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5760" tIns="45720" rIns="91440" bIns="45720" rtlCol="0" anchor="ctr"/>
          <a:lstStyle/>
          <a:p>
            <a:pPr algn="just"/>
            <a:r>
              <a:rPr lang="en-US" sz="6000" b="1">
                <a:solidFill>
                  <a:schemeClr val="tx1"/>
                </a:solidFill>
                <a:ea typeface="Calibri"/>
                <a:cs typeface="Calibri"/>
              </a:rPr>
              <a:t>  </a:t>
            </a:r>
            <a:endParaRPr lang="en-US" sz="6000" b="1">
              <a:solidFill>
                <a:schemeClr val="tx1"/>
              </a:solidFill>
              <a:cs typeface="Calibri"/>
            </a:endParaRPr>
          </a:p>
        </p:txBody>
      </p:sp>
      <p:sp>
        <p:nvSpPr>
          <p:cNvPr id="33" name="Rectangle 32">
            <a:extLst>
              <a:ext uri="{FF2B5EF4-FFF2-40B4-BE49-F238E27FC236}">
                <a16:creationId xmlns:a16="http://schemas.microsoft.com/office/drawing/2014/main" id="{EB1DDF97-D7A2-1CCC-8042-B8F7A4F0141D}"/>
              </a:ext>
            </a:extLst>
          </p:cNvPr>
          <p:cNvSpPr/>
          <p:nvPr/>
        </p:nvSpPr>
        <p:spPr>
          <a:xfrm>
            <a:off x="1032118" y="12436981"/>
            <a:ext cx="8764455" cy="4851637"/>
          </a:xfrm>
          <a:prstGeom prst="rect">
            <a:avLst/>
          </a:prstGeom>
          <a:solidFill>
            <a:schemeClr val="bg1">
              <a:lumMod val="9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3200" b="1" u="sng">
                <a:solidFill>
                  <a:schemeClr val="tx1"/>
                </a:solidFill>
                <a:ea typeface="Calibri"/>
                <a:cs typeface="Calibri"/>
              </a:rPr>
              <a:t>Beginner Guitar Gadgets</a:t>
            </a:r>
          </a:p>
          <a:p>
            <a:pPr marL="571500" indent="-571500">
              <a:buFont typeface="Arial"/>
              <a:buChar char="•"/>
            </a:pPr>
            <a:endParaRPr lang="en-US" sz="4400">
              <a:solidFill>
                <a:schemeClr val="tx1"/>
              </a:solidFill>
              <a:ea typeface="Calibri"/>
              <a:cs typeface="Calibri"/>
            </a:endParaRPr>
          </a:p>
          <a:p>
            <a:pPr marL="571500" indent="-571500">
              <a:buFont typeface="Arial"/>
              <a:buChar char="•"/>
            </a:pPr>
            <a:endParaRPr lang="en-US" sz="4400">
              <a:solidFill>
                <a:schemeClr val="tx1"/>
              </a:solidFill>
              <a:ea typeface="Calibri"/>
              <a:cs typeface="Calibri"/>
            </a:endParaRPr>
          </a:p>
          <a:p>
            <a:pPr marL="571500" indent="-571500">
              <a:buFont typeface="Arial"/>
              <a:buChar char="•"/>
            </a:pPr>
            <a:endParaRPr lang="en-US" sz="4400">
              <a:solidFill>
                <a:schemeClr val="tx1"/>
              </a:solidFill>
              <a:ea typeface="Calibri"/>
              <a:cs typeface="Calibri"/>
            </a:endParaRPr>
          </a:p>
          <a:p>
            <a:pPr algn="ctr"/>
            <a:endParaRPr lang="en-US" sz="2800">
              <a:solidFill>
                <a:schemeClr val="tx1"/>
              </a:solidFill>
              <a:ea typeface="Calibri"/>
              <a:cs typeface="Calibri"/>
            </a:endParaRPr>
          </a:p>
          <a:p>
            <a:pPr algn="ctr"/>
            <a:endParaRPr lang="en-US" sz="2800">
              <a:solidFill>
                <a:schemeClr val="tx1"/>
              </a:solidFill>
              <a:ea typeface="Calibri"/>
              <a:cs typeface="Calibri"/>
            </a:endParaRPr>
          </a:p>
          <a:p>
            <a:pPr algn="ctr"/>
            <a:r>
              <a:rPr lang="en-US" sz="2800">
                <a:solidFill>
                  <a:schemeClr val="tx1"/>
                </a:solidFill>
                <a:ea typeface="Calibri"/>
                <a:cs typeface="Calibri"/>
              </a:rPr>
              <a:t>Our team noticed that these devices allow the user to play a full chord at the press of a button. We were inspired to create a similar device for the ukulele using solenoids.</a:t>
            </a:r>
            <a:endParaRPr lang="en-US">
              <a:solidFill>
                <a:schemeClr val="tx1"/>
              </a:solidFill>
              <a:ea typeface="Calibri"/>
              <a:cs typeface="Calibri"/>
            </a:endParaRPr>
          </a:p>
        </p:txBody>
      </p:sp>
      <p:sp>
        <p:nvSpPr>
          <p:cNvPr id="21" name="TextBox 20">
            <a:extLst>
              <a:ext uri="{FF2B5EF4-FFF2-40B4-BE49-F238E27FC236}">
                <a16:creationId xmlns:a16="http://schemas.microsoft.com/office/drawing/2014/main" id="{BE7A3B00-4C24-5EDA-3F4D-B04C8775B864}"/>
              </a:ext>
            </a:extLst>
          </p:cNvPr>
          <p:cNvSpPr txBox="1"/>
          <p:nvPr/>
        </p:nvSpPr>
        <p:spPr>
          <a:xfrm>
            <a:off x="12299012" y="14917804"/>
            <a:ext cx="4463829" cy="646331"/>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200"/>
              </a:spcAft>
            </a:pPr>
            <a:r>
              <a:rPr lang="en-US" sz="3600" b="1" u="sng">
                <a:ea typeface="Calibri"/>
                <a:cs typeface="Calibri"/>
              </a:rPr>
              <a:t>Software flow charts</a:t>
            </a:r>
          </a:p>
        </p:txBody>
      </p:sp>
      <p:sp>
        <p:nvSpPr>
          <p:cNvPr id="40" name="Rectangle 39">
            <a:extLst>
              <a:ext uri="{FF2B5EF4-FFF2-40B4-BE49-F238E27FC236}">
                <a16:creationId xmlns:a16="http://schemas.microsoft.com/office/drawing/2014/main" id="{8B60ABF6-5FE8-0F07-0FB6-80A44DE62506}"/>
              </a:ext>
            </a:extLst>
          </p:cNvPr>
          <p:cNvSpPr/>
          <p:nvPr/>
        </p:nvSpPr>
        <p:spPr>
          <a:xfrm>
            <a:off x="-7113457" y="15029724"/>
            <a:ext cx="5472637" cy="2167673"/>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457200" indent="-457200">
              <a:buFont typeface="Arial" panose="020B0604020202020204" pitchFamily="34" charset="0"/>
              <a:buChar char="•"/>
            </a:pPr>
            <a:endParaRPr lang="en-US" sz="3600">
              <a:solidFill>
                <a:schemeClr val="tx1"/>
              </a:solidFill>
              <a:ea typeface="Calibri"/>
              <a:cs typeface="Calibri"/>
            </a:endParaRPr>
          </a:p>
        </p:txBody>
      </p:sp>
      <p:sp>
        <p:nvSpPr>
          <p:cNvPr id="43" name="Rectangle 42">
            <a:extLst>
              <a:ext uri="{FF2B5EF4-FFF2-40B4-BE49-F238E27FC236}">
                <a16:creationId xmlns:a16="http://schemas.microsoft.com/office/drawing/2014/main" id="{B3BDB170-5CDA-3307-94E3-FEA5CDEEF955}"/>
              </a:ext>
            </a:extLst>
          </p:cNvPr>
          <p:cNvSpPr/>
          <p:nvPr/>
        </p:nvSpPr>
        <p:spPr>
          <a:xfrm>
            <a:off x="11124831" y="20658085"/>
            <a:ext cx="5043425" cy="646331"/>
          </a:xfrm>
          <a:prstGeom prst="rect">
            <a:avLst/>
          </a:prstGeom>
          <a:noFill/>
        </p:spPr>
        <p:txBody>
          <a:bodyPr wrap="square" lIns="91440" tIns="45720" rIns="91440" bIns="45720" anchor="t">
            <a:spAutoFit/>
          </a:bodyPr>
          <a:lstStyle/>
          <a:p>
            <a:pPr marL="457200" indent="-457200">
              <a:buFont typeface="Arial" panose="020B0604020202020204" pitchFamily="34" charset="0"/>
              <a:buChar char="•"/>
            </a:pPr>
            <a:endParaRPr lang="en-US" sz="3600">
              <a:ea typeface="Calibri"/>
              <a:cs typeface="Calibri"/>
            </a:endParaRPr>
          </a:p>
        </p:txBody>
      </p:sp>
      <p:sp>
        <p:nvSpPr>
          <p:cNvPr id="22" name="TextBox 21">
            <a:extLst>
              <a:ext uri="{FF2B5EF4-FFF2-40B4-BE49-F238E27FC236}">
                <a16:creationId xmlns:a16="http://schemas.microsoft.com/office/drawing/2014/main" id="{F66105F4-58A3-7FD7-897B-E805F2B50E6D}"/>
              </a:ext>
            </a:extLst>
          </p:cNvPr>
          <p:cNvSpPr txBox="1"/>
          <p:nvPr/>
        </p:nvSpPr>
        <p:spPr>
          <a:xfrm>
            <a:off x="19456714" y="16925697"/>
            <a:ext cx="5473216" cy="1200329"/>
          </a:xfrm>
          <a:prstGeom prst="rect">
            <a:avLst/>
          </a:prstGeom>
          <a:noFill/>
        </p:spPr>
        <p:txBody>
          <a:bodyPr wrap="square" lIns="91440" tIns="45720" rIns="91440" bIns="45720" rtlCol="0" anchor="t">
            <a:spAutoFit/>
          </a:bodyPr>
          <a:lstStyle/>
          <a:p>
            <a:pPr marL="349250" indent="-349250">
              <a:buFont typeface="Arial" panose="020B0604020202020204" pitchFamily="34" charset="0"/>
              <a:buChar char="•"/>
            </a:pPr>
            <a:r>
              <a:rPr lang="en-US" sz="3600">
                <a:ea typeface="Calibri"/>
                <a:cs typeface="Calibri"/>
              </a:rPr>
              <a:t>Each button corresponds to a chord.</a:t>
            </a:r>
            <a:endParaRPr lang="en-US">
              <a:ea typeface="Calibri"/>
              <a:cs typeface="Calibri"/>
            </a:endParaRPr>
          </a:p>
        </p:txBody>
      </p:sp>
      <p:sp>
        <p:nvSpPr>
          <p:cNvPr id="48" name="TextBox 47">
            <a:extLst>
              <a:ext uri="{FF2B5EF4-FFF2-40B4-BE49-F238E27FC236}">
                <a16:creationId xmlns:a16="http://schemas.microsoft.com/office/drawing/2014/main" id="{36CF494A-02C3-8050-30DA-491DF61AD033}"/>
              </a:ext>
            </a:extLst>
          </p:cNvPr>
          <p:cNvSpPr txBox="1"/>
          <p:nvPr/>
        </p:nvSpPr>
        <p:spPr>
          <a:xfrm>
            <a:off x="25505675" y="10803925"/>
            <a:ext cx="7420607" cy="646331"/>
          </a:xfrm>
          <a:prstGeom prst="rect">
            <a:avLst/>
          </a:prstGeom>
          <a:noFill/>
        </p:spPr>
        <p:txBody>
          <a:bodyPr wrap="square" lIns="91440" tIns="45720" rIns="91440" bIns="45720" anchor="t">
            <a:spAutoFit/>
          </a:bodyPr>
          <a:lstStyle/>
          <a:p>
            <a:pPr marL="342900" indent="-342900">
              <a:buFont typeface="Arial" panose="020B0604020202020204" pitchFamily="34" charset="0"/>
              <a:buChar char="•"/>
            </a:pPr>
            <a:endParaRPr lang="en-US" sz="3600">
              <a:ea typeface="Calibri"/>
              <a:cs typeface="Calibri"/>
            </a:endParaRPr>
          </a:p>
        </p:txBody>
      </p:sp>
      <p:sp>
        <p:nvSpPr>
          <p:cNvPr id="50" name="TextBox 49">
            <a:extLst>
              <a:ext uri="{FF2B5EF4-FFF2-40B4-BE49-F238E27FC236}">
                <a16:creationId xmlns:a16="http://schemas.microsoft.com/office/drawing/2014/main" id="{E92195C7-A8F2-89C9-D861-F4417F470A64}"/>
              </a:ext>
            </a:extLst>
          </p:cNvPr>
          <p:cNvSpPr txBox="1"/>
          <p:nvPr/>
        </p:nvSpPr>
        <p:spPr>
          <a:xfrm>
            <a:off x="19306119" y="16301959"/>
            <a:ext cx="2844344" cy="769441"/>
          </a:xfrm>
          <a:prstGeom prst="rect">
            <a:avLst/>
          </a:prstGeom>
          <a:noFill/>
          <a:ln w="63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i="1">
                <a:cs typeface="Calibri"/>
              </a:rPr>
              <a:t>Buttons:</a:t>
            </a:r>
          </a:p>
        </p:txBody>
      </p:sp>
      <p:sp>
        <p:nvSpPr>
          <p:cNvPr id="53" name="TextBox 52">
            <a:extLst>
              <a:ext uri="{FF2B5EF4-FFF2-40B4-BE49-F238E27FC236}">
                <a16:creationId xmlns:a16="http://schemas.microsoft.com/office/drawing/2014/main" id="{A5FD6E5D-61E6-891F-FC92-06E913693439}"/>
              </a:ext>
            </a:extLst>
          </p:cNvPr>
          <p:cNvSpPr txBox="1"/>
          <p:nvPr/>
        </p:nvSpPr>
        <p:spPr>
          <a:xfrm>
            <a:off x="27520618" y="23869102"/>
            <a:ext cx="2822502" cy="707886"/>
          </a:xfrm>
          <a:prstGeom prst="rect">
            <a:avLst/>
          </a:prstGeom>
          <a:noFill/>
          <a:ln w="63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4000" i="1">
                <a:cs typeface="Calibri"/>
              </a:defRPr>
            </a:lvl1pPr>
          </a:lstStyle>
          <a:p>
            <a:r>
              <a:rPr lang="en-US" sz="2400" i="0"/>
              <a:t>Electrical Schematic</a:t>
            </a:r>
            <a:r>
              <a:rPr lang="en-US"/>
              <a:t> </a:t>
            </a:r>
            <a:endParaRPr lang="en-US">
              <a:ea typeface="Calibri"/>
            </a:endParaRPr>
          </a:p>
        </p:txBody>
      </p:sp>
      <p:sp>
        <p:nvSpPr>
          <p:cNvPr id="3" name="Rectangle 2">
            <a:extLst>
              <a:ext uri="{FF2B5EF4-FFF2-40B4-BE49-F238E27FC236}">
                <a16:creationId xmlns:a16="http://schemas.microsoft.com/office/drawing/2014/main" id="{7EEFFF42-F43A-94CA-19FA-5D9205612B5F}"/>
              </a:ext>
            </a:extLst>
          </p:cNvPr>
          <p:cNvSpPr/>
          <p:nvPr/>
        </p:nvSpPr>
        <p:spPr>
          <a:xfrm>
            <a:off x="1014317" y="17646144"/>
            <a:ext cx="8805531" cy="1086818"/>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6000" b="1">
                <a:solidFill>
                  <a:schemeClr val="tx1"/>
                </a:solidFill>
                <a:ea typeface="Calibri"/>
                <a:cs typeface="Calibri"/>
              </a:rPr>
              <a:t>What is a Solenoid?</a:t>
            </a:r>
          </a:p>
        </p:txBody>
      </p:sp>
      <p:sp>
        <p:nvSpPr>
          <p:cNvPr id="29" name="Rectangle 28">
            <a:extLst>
              <a:ext uri="{FF2B5EF4-FFF2-40B4-BE49-F238E27FC236}">
                <a16:creationId xmlns:a16="http://schemas.microsoft.com/office/drawing/2014/main" id="{C62CF166-A5F3-9326-02A7-518D05F648A6}"/>
              </a:ext>
            </a:extLst>
          </p:cNvPr>
          <p:cNvSpPr/>
          <p:nvPr/>
        </p:nvSpPr>
        <p:spPr>
          <a:xfrm>
            <a:off x="10643690" y="25374092"/>
            <a:ext cx="11142116" cy="1224536"/>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algn="ctr"/>
            <a:r>
              <a:rPr lang="en-US" sz="6000" b="1">
                <a:solidFill>
                  <a:schemeClr val="tx1"/>
                </a:solidFill>
                <a:ea typeface="Calibri"/>
                <a:cs typeface="Calibri"/>
              </a:rPr>
              <a:t>Testing</a:t>
            </a:r>
          </a:p>
        </p:txBody>
      </p:sp>
      <p:sp>
        <p:nvSpPr>
          <p:cNvPr id="41" name="Rectangle 40">
            <a:extLst>
              <a:ext uri="{FF2B5EF4-FFF2-40B4-BE49-F238E27FC236}">
                <a16:creationId xmlns:a16="http://schemas.microsoft.com/office/drawing/2014/main" id="{C6712838-8A0A-3A5C-18F6-8D39CEBAEF59}"/>
              </a:ext>
            </a:extLst>
          </p:cNvPr>
          <p:cNvSpPr/>
          <p:nvPr/>
        </p:nvSpPr>
        <p:spPr>
          <a:xfrm>
            <a:off x="1032633" y="669752"/>
            <a:ext cx="41781127" cy="3339216"/>
          </a:xfrm>
          <a:prstGeom prst="rect">
            <a:avLst/>
          </a:prstGeom>
          <a:solidFill>
            <a:schemeClr val="bg1">
              <a:lumMod val="95000"/>
            </a:schemeClr>
          </a:solidFill>
          <a:ln w="762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971550" indent="-685800">
              <a:buFont typeface="Arial" panose="020B0604020202020204" pitchFamily="34" charset="0"/>
              <a:buChar char="•"/>
            </a:pPr>
            <a:endParaRPr lang="en-US" sz="3600">
              <a:solidFill>
                <a:schemeClr val="tx1"/>
              </a:solidFill>
            </a:endParaRPr>
          </a:p>
          <a:p>
            <a:pPr marL="746125" indent="-517525">
              <a:buFont typeface="Arial" panose="020B0604020202020204" pitchFamily="34" charset="0"/>
              <a:buChar char="•"/>
            </a:pPr>
            <a:endParaRPr lang="en-US" sz="3600">
              <a:solidFill>
                <a:schemeClr val="tx1"/>
              </a:solidFill>
              <a:ea typeface="Calibri"/>
              <a:cs typeface="Calibri"/>
            </a:endParaRPr>
          </a:p>
          <a:p>
            <a:pPr marL="971550" indent="-685800">
              <a:buFont typeface="Arial" panose="020B0604020202020204" pitchFamily="34" charset="0"/>
              <a:buChar char="•"/>
            </a:pPr>
            <a:endParaRPr lang="en-US" sz="4800">
              <a:solidFill>
                <a:schemeClr val="tx1"/>
              </a:solidFill>
            </a:endParaRPr>
          </a:p>
          <a:p>
            <a:pPr algn="ctr"/>
            <a:r>
              <a:rPr lang="en-US" sz="5600">
                <a:solidFill>
                  <a:schemeClr val="tx1"/>
                </a:solidFill>
                <a:ea typeface="Calibri"/>
                <a:cs typeface="Calibri"/>
              </a:rPr>
              <a:t>Joule Jugglers: Kaleb Keller, Ryan Loar, Kameron Lund, and Dominic </a:t>
            </a:r>
            <a:r>
              <a:rPr lang="en-US" sz="5600" err="1">
                <a:solidFill>
                  <a:schemeClr val="tx1"/>
                </a:solidFill>
                <a:ea typeface="Calibri"/>
                <a:cs typeface="Calibri"/>
              </a:rPr>
              <a:t>Pedavoli</a:t>
            </a:r>
            <a:endParaRPr lang="en-US" sz="5600">
              <a:solidFill>
                <a:schemeClr val="tx1"/>
              </a:solidFill>
              <a:ea typeface="Calibri"/>
              <a:cs typeface="Calibri"/>
            </a:endParaRPr>
          </a:p>
          <a:p>
            <a:pPr algn="ctr"/>
            <a:r>
              <a:rPr lang="en-US" sz="4000" err="1">
                <a:solidFill>
                  <a:schemeClr val="tx1"/>
                </a:solidFill>
                <a:ea typeface="Calibri"/>
                <a:cs typeface="Calibri"/>
              </a:rPr>
              <a:t>Piket</a:t>
            </a:r>
            <a:r>
              <a:rPr lang="en-US" sz="4000">
                <a:solidFill>
                  <a:schemeClr val="tx1"/>
                </a:solidFill>
                <a:ea typeface="Calibri"/>
                <a:cs typeface="Calibri"/>
              </a:rPr>
              <a:t>-May - ECEN1400 Section 100 First Year Engineering Projects – Fall 2023</a:t>
            </a:r>
          </a:p>
          <a:p>
            <a:pPr marL="285750" algn="ctr"/>
            <a:endParaRPr lang="en-US" sz="4800">
              <a:solidFill>
                <a:schemeClr val="tx1"/>
              </a:solidFill>
              <a:ea typeface="Calibri"/>
              <a:cs typeface="Calibri"/>
            </a:endParaRPr>
          </a:p>
        </p:txBody>
      </p:sp>
      <p:sp>
        <p:nvSpPr>
          <p:cNvPr id="44" name="TextBox 43">
            <a:extLst>
              <a:ext uri="{FF2B5EF4-FFF2-40B4-BE49-F238E27FC236}">
                <a16:creationId xmlns:a16="http://schemas.microsoft.com/office/drawing/2014/main" id="{05118088-46E3-2A0F-1536-323AF43B052D}"/>
              </a:ext>
            </a:extLst>
          </p:cNvPr>
          <p:cNvSpPr txBox="1"/>
          <p:nvPr/>
        </p:nvSpPr>
        <p:spPr>
          <a:xfrm>
            <a:off x="17888279" y="675269"/>
            <a:ext cx="8916389" cy="1323439"/>
          </a:xfrm>
          <a:prstGeom prst="rect">
            <a:avLst/>
          </a:prstGeom>
          <a:solidFill>
            <a:schemeClr val="bg1">
              <a:lumMod val="85000"/>
            </a:schemeClr>
          </a:solidFill>
          <a:ln w="76200">
            <a:solidFill>
              <a:schemeClr val="accent4">
                <a:lumMod val="75000"/>
              </a:schemeClr>
            </a:solidFill>
          </a:ln>
        </p:spPr>
        <p:txBody>
          <a:bodyPr wrap="square" lIns="91440" tIns="45720" rIns="91440" bIns="45720" rtlCol="0" anchor="ctr">
            <a:spAutoFit/>
          </a:bodyPr>
          <a:lstStyle/>
          <a:p>
            <a:pPr algn="ctr"/>
            <a:r>
              <a:rPr lang="en-US" sz="8000" b="1">
                <a:cs typeface="Times New Roman"/>
              </a:rPr>
              <a:t>Accessible Ukulele</a:t>
            </a:r>
          </a:p>
        </p:txBody>
      </p:sp>
      <p:pic>
        <p:nvPicPr>
          <p:cNvPr id="17" name="Picture 16" descr="A screenshot of a computer flowchart&#10;&#10;Description automatically generated">
            <a:extLst>
              <a:ext uri="{FF2B5EF4-FFF2-40B4-BE49-F238E27FC236}">
                <a16:creationId xmlns:a16="http://schemas.microsoft.com/office/drawing/2014/main" id="{84351B3A-BDFF-BBCE-A336-B4EF1D91483E}"/>
              </a:ext>
            </a:extLst>
          </p:cNvPr>
          <p:cNvPicPr>
            <a:picLocks noChangeAspect="1"/>
          </p:cNvPicPr>
          <p:nvPr/>
        </p:nvPicPr>
        <p:blipFill>
          <a:blip r:embed="rId4"/>
          <a:stretch>
            <a:fillRect/>
          </a:stretch>
        </p:blipFill>
        <p:spPr>
          <a:xfrm>
            <a:off x="10574909" y="15523269"/>
            <a:ext cx="4940163" cy="8277445"/>
          </a:xfrm>
          <a:prstGeom prst="rect">
            <a:avLst/>
          </a:prstGeom>
        </p:spPr>
      </p:pic>
      <p:pic>
        <p:nvPicPr>
          <p:cNvPr id="45" name="Picture 44" descr="A person standing next to a guitar&#10;&#10;Description automatically generated">
            <a:extLst>
              <a:ext uri="{FF2B5EF4-FFF2-40B4-BE49-F238E27FC236}">
                <a16:creationId xmlns:a16="http://schemas.microsoft.com/office/drawing/2014/main" id="{D48FCF44-28F3-30D8-0973-7260E089EE21}"/>
              </a:ext>
            </a:extLst>
          </p:cNvPr>
          <p:cNvPicPr>
            <a:picLocks noChangeAspect="1"/>
          </p:cNvPicPr>
          <p:nvPr/>
        </p:nvPicPr>
        <p:blipFill>
          <a:blip r:embed="rId5"/>
          <a:stretch>
            <a:fillRect/>
          </a:stretch>
        </p:blipFill>
        <p:spPr>
          <a:xfrm>
            <a:off x="7839830" y="725599"/>
            <a:ext cx="2446499" cy="3226081"/>
          </a:xfrm>
          <a:prstGeom prst="rect">
            <a:avLst/>
          </a:prstGeom>
          <a:ln w="57150">
            <a:solidFill>
              <a:schemeClr val="accent4">
                <a:lumMod val="75000"/>
              </a:schemeClr>
            </a:solidFill>
          </a:ln>
        </p:spPr>
      </p:pic>
      <p:pic>
        <p:nvPicPr>
          <p:cNvPr id="46" name="Picture 45" descr="A person taking a selfie&#10;&#10;Description automatically generated">
            <a:extLst>
              <a:ext uri="{FF2B5EF4-FFF2-40B4-BE49-F238E27FC236}">
                <a16:creationId xmlns:a16="http://schemas.microsoft.com/office/drawing/2014/main" id="{2E29DEDD-8EF8-8B33-B2A8-D02FCB6E5706}"/>
              </a:ext>
            </a:extLst>
          </p:cNvPr>
          <p:cNvPicPr>
            <a:picLocks noChangeAspect="1"/>
          </p:cNvPicPr>
          <p:nvPr/>
        </p:nvPicPr>
        <p:blipFill>
          <a:blip r:embed="rId6"/>
          <a:stretch>
            <a:fillRect/>
          </a:stretch>
        </p:blipFill>
        <p:spPr>
          <a:xfrm>
            <a:off x="5303472" y="715064"/>
            <a:ext cx="2421548" cy="3182870"/>
          </a:xfrm>
          <a:prstGeom prst="rect">
            <a:avLst/>
          </a:prstGeom>
          <a:ln w="57150">
            <a:solidFill>
              <a:schemeClr val="accent4">
                <a:lumMod val="75000"/>
              </a:schemeClr>
            </a:solidFill>
          </a:ln>
        </p:spPr>
      </p:pic>
      <p:pic>
        <p:nvPicPr>
          <p:cNvPr id="47" name="Picture 46" descr="A person holding a dog&#10;&#10;Description automatically generated">
            <a:extLst>
              <a:ext uri="{FF2B5EF4-FFF2-40B4-BE49-F238E27FC236}">
                <a16:creationId xmlns:a16="http://schemas.microsoft.com/office/drawing/2014/main" id="{EE2A7813-5135-B9FB-E1D3-F770060349F5}"/>
              </a:ext>
            </a:extLst>
          </p:cNvPr>
          <p:cNvPicPr>
            <a:picLocks noChangeAspect="1"/>
          </p:cNvPicPr>
          <p:nvPr/>
        </p:nvPicPr>
        <p:blipFill>
          <a:blip r:embed="rId7"/>
          <a:stretch>
            <a:fillRect/>
          </a:stretch>
        </p:blipFill>
        <p:spPr>
          <a:xfrm>
            <a:off x="2971363" y="709967"/>
            <a:ext cx="2240367" cy="3217637"/>
          </a:xfrm>
          <a:prstGeom prst="rect">
            <a:avLst/>
          </a:prstGeom>
          <a:ln w="57150">
            <a:solidFill>
              <a:schemeClr val="accent4">
                <a:lumMod val="75000"/>
              </a:schemeClr>
            </a:solidFill>
          </a:ln>
        </p:spPr>
      </p:pic>
      <p:pic>
        <p:nvPicPr>
          <p:cNvPr id="51" name="Picture 50" descr="A diagram of a flowchart&#10;&#10;Description automatically generated">
            <a:extLst>
              <a:ext uri="{FF2B5EF4-FFF2-40B4-BE49-F238E27FC236}">
                <a16:creationId xmlns:a16="http://schemas.microsoft.com/office/drawing/2014/main" id="{7972DFE6-ECFF-132A-00A4-77E94F1F82F5}"/>
              </a:ext>
            </a:extLst>
          </p:cNvPr>
          <p:cNvPicPr>
            <a:picLocks noChangeAspect="1"/>
          </p:cNvPicPr>
          <p:nvPr/>
        </p:nvPicPr>
        <p:blipFill>
          <a:blip r:embed="rId8"/>
          <a:stretch>
            <a:fillRect/>
          </a:stretch>
        </p:blipFill>
        <p:spPr>
          <a:xfrm>
            <a:off x="15410753" y="16460077"/>
            <a:ext cx="3680422" cy="6780131"/>
          </a:xfrm>
          <a:prstGeom prst="rect">
            <a:avLst/>
          </a:prstGeom>
        </p:spPr>
      </p:pic>
      <p:pic>
        <p:nvPicPr>
          <p:cNvPr id="52" name="Picture 51" descr="1&#10;">
            <a:extLst>
              <a:ext uri="{FF2B5EF4-FFF2-40B4-BE49-F238E27FC236}">
                <a16:creationId xmlns:a16="http://schemas.microsoft.com/office/drawing/2014/main" id="{0EA7E0BE-0288-C2EF-5310-555FB6EC0E97}"/>
              </a:ext>
            </a:extLst>
          </p:cNvPr>
          <p:cNvPicPr>
            <a:picLocks noChangeAspect="1"/>
          </p:cNvPicPr>
          <p:nvPr/>
        </p:nvPicPr>
        <p:blipFill>
          <a:blip r:embed="rId9"/>
          <a:stretch>
            <a:fillRect/>
          </a:stretch>
        </p:blipFill>
        <p:spPr>
          <a:xfrm>
            <a:off x="1760661" y="13246378"/>
            <a:ext cx="1923594" cy="1883886"/>
          </a:xfrm>
          <a:prstGeom prst="rect">
            <a:avLst/>
          </a:prstGeom>
          <a:ln w="57150">
            <a:solidFill>
              <a:schemeClr val="accent4">
                <a:lumMod val="75000"/>
              </a:schemeClr>
            </a:solidFill>
          </a:ln>
        </p:spPr>
      </p:pic>
      <p:pic>
        <p:nvPicPr>
          <p:cNvPr id="54" name="Picture 53" descr="A black guitar with multicolored buttons&#10;&#10;Description automatically generated">
            <a:extLst>
              <a:ext uri="{FF2B5EF4-FFF2-40B4-BE49-F238E27FC236}">
                <a16:creationId xmlns:a16="http://schemas.microsoft.com/office/drawing/2014/main" id="{1EB66095-8A7E-CC44-CF61-015D8862CB33}"/>
              </a:ext>
            </a:extLst>
          </p:cNvPr>
          <p:cNvPicPr>
            <a:picLocks noChangeAspect="1"/>
          </p:cNvPicPr>
          <p:nvPr/>
        </p:nvPicPr>
        <p:blipFill>
          <a:blip r:embed="rId10"/>
          <a:stretch>
            <a:fillRect/>
          </a:stretch>
        </p:blipFill>
        <p:spPr>
          <a:xfrm>
            <a:off x="4453563" y="13204700"/>
            <a:ext cx="1932316" cy="1954252"/>
          </a:xfrm>
          <a:prstGeom prst="rect">
            <a:avLst/>
          </a:prstGeom>
          <a:ln w="57150">
            <a:solidFill>
              <a:schemeClr val="accent4">
                <a:lumMod val="75000"/>
              </a:schemeClr>
            </a:solidFill>
          </a:ln>
        </p:spPr>
      </p:pic>
      <p:pic>
        <p:nvPicPr>
          <p:cNvPr id="55" name="Picture 54">
            <a:extLst>
              <a:ext uri="{FF2B5EF4-FFF2-40B4-BE49-F238E27FC236}">
                <a16:creationId xmlns:a16="http://schemas.microsoft.com/office/drawing/2014/main" id="{90154665-07CD-FDD0-9620-D3BB97EE263F}"/>
              </a:ext>
            </a:extLst>
          </p:cNvPr>
          <p:cNvPicPr>
            <a:picLocks noChangeAspect="1"/>
          </p:cNvPicPr>
          <p:nvPr/>
        </p:nvPicPr>
        <p:blipFill>
          <a:blip r:embed="rId11"/>
          <a:stretch>
            <a:fillRect/>
          </a:stretch>
        </p:blipFill>
        <p:spPr>
          <a:xfrm>
            <a:off x="7151298" y="13166274"/>
            <a:ext cx="1932317" cy="1962091"/>
          </a:xfrm>
          <a:prstGeom prst="rect">
            <a:avLst/>
          </a:prstGeom>
          <a:ln w="57150">
            <a:solidFill>
              <a:schemeClr val="accent4">
                <a:lumMod val="75000"/>
              </a:schemeClr>
            </a:solidFill>
          </a:ln>
        </p:spPr>
      </p:pic>
      <p:sp>
        <p:nvSpPr>
          <p:cNvPr id="2" name="TextBox 1">
            <a:extLst>
              <a:ext uri="{FF2B5EF4-FFF2-40B4-BE49-F238E27FC236}">
                <a16:creationId xmlns:a16="http://schemas.microsoft.com/office/drawing/2014/main" id="{11E34FC6-7702-8D20-B921-00E6DC6B4C04}"/>
              </a:ext>
            </a:extLst>
          </p:cNvPr>
          <p:cNvSpPr txBox="1"/>
          <p:nvPr/>
        </p:nvSpPr>
        <p:spPr>
          <a:xfrm>
            <a:off x="11115630" y="23839205"/>
            <a:ext cx="365500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Main Code – Block Diagram</a:t>
            </a:r>
            <a:endParaRPr lang="en-US" sz="2400"/>
          </a:p>
        </p:txBody>
      </p:sp>
      <p:sp>
        <p:nvSpPr>
          <p:cNvPr id="4" name="TextBox 3">
            <a:extLst>
              <a:ext uri="{FF2B5EF4-FFF2-40B4-BE49-F238E27FC236}">
                <a16:creationId xmlns:a16="http://schemas.microsoft.com/office/drawing/2014/main" id="{263D2F72-785F-A370-B529-9B84A8180B58}"/>
              </a:ext>
            </a:extLst>
          </p:cNvPr>
          <p:cNvSpPr txBox="1"/>
          <p:nvPr/>
        </p:nvSpPr>
        <p:spPr>
          <a:xfrm>
            <a:off x="14869062" y="23839205"/>
            <a:ext cx="458666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Safety Mechanism – Block Diagram</a:t>
            </a:r>
            <a:endParaRPr lang="en-US" sz="2400"/>
          </a:p>
        </p:txBody>
      </p:sp>
      <p:sp>
        <p:nvSpPr>
          <p:cNvPr id="57" name="TextBox 56">
            <a:extLst>
              <a:ext uri="{FF2B5EF4-FFF2-40B4-BE49-F238E27FC236}">
                <a16:creationId xmlns:a16="http://schemas.microsoft.com/office/drawing/2014/main" id="{C14700B6-A192-19A4-5A81-29BC4CB5A5BC}"/>
              </a:ext>
            </a:extLst>
          </p:cNvPr>
          <p:cNvSpPr txBox="1"/>
          <p:nvPr/>
        </p:nvSpPr>
        <p:spPr>
          <a:xfrm>
            <a:off x="1502203" y="15233043"/>
            <a:ext cx="250165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ea typeface="Calibri"/>
                <a:cs typeface="Calibri"/>
              </a:rPr>
              <a:t>Beginner Chord</a:t>
            </a:r>
            <a:endParaRPr lang="en-US" b="1">
              <a:ea typeface="Calibri"/>
              <a:cs typeface="Calibri"/>
            </a:endParaRPr>
          </a:p>
        </p:txBody>
      </p:sp>
      <p:sp>
        <p:nvSpPr>
          <p:cNvPr id="58" name="TextBox 57">
            <a:extLst>
              <a:ext uri="{FF2B5EF4-FFF2-40B4-BE49-F238E27FC236}">
                <a16:creationId xmlns:a16="http://schemas.microsoft.com/office/drawing/2014/main" id="{EB5A7951-109A-A29B-390C-4A3741273568}"/>
              </a:ext>
            </a:extLst>
          </p:cNvPr>
          <p:cNvSpPr txBox="1"/>
          <p:nvPr/>
        </p:nvSpPr>
        <p:spPr>
          <a:xfrm>
            <a:off x="10890076" y="6313255"/>
            <a:ext cx="4623759"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a:ea typeface="Calibri"/>
                <a:cs typeface="Calibri"/>
              </a:rPr>
              <a:t>Solenoid Housing</a:t>
            </a:r>
            <a:endParaRPr lang="en-US" b="1" u="sng">
              <a:ea typeface="Calibri"/>
              <a:cs typeface="Calibri"/>
            </a:endParaRPr>
          </a:p>
          <a:p>
            <a:pPr marL="571500" indent="-571500">
              <a:buFont typeface="Arial"/>
              <a:buChar char="•"/>
            </a:pPr>
            <a:r>
              <a:rPr lang="en-US" sz="2800">
                <a:ea typeface="Calibri"/>
                <a:cs typeface="Calibri"/>
              </a:rPr>
              <a:t>Solenoids are held in a 3D printed unit that precisely places the 6 solenoids over their respective strings and frets</a:t>
            </a:r>
          </a:p>
          <a:p>
            <a:pPr marL="571500" indent="-571500">
              <a:buFont typeface="Arial"/>
              <a:buChar char="•"/>
            </a:pPr>
            <a:r>
              <a:rPr lang="en-US" sz="2800">
                <a:ea typeface="Calibri"/>
                <a:cs typeface="Calibri"/>
              </a:rPr>
              <a:t>Housing is detachable via Velcro</a:t>
            </a:r>
          </a:p>
          <a:p>
            <a:pPr marL="571500" indent="-571500">
              <a:buFont typeface="Arial"/>
              <a:buChar char="•"/>
            </a:pPr>
            <a:r>
              <a:rPr lang="en-US" sz="2800">
                <a:ea typeface="Calibri"/>
                <a:cs typeface="Calibri"/>
              </a:rPr>
              <a:t>Holes in sides of solenoid ports to allow cooling</a:t>
            </a:r>
          </a:p>
        </p:txBody>
      </p:sp>
      <p:pic>
        <p:nvPicPr>
          <p:cNvPr id="59" name="Picture 58" descr="A grey object with holes&#10;&#10;Description automatically generated">
            <a:extLst>
              <a:ext uri="{FF2B5EF4-FFF2-40B4-BE49-F238E27FC236}">
                <a16:creationId xmlns:a16="http://schemas.microsoft.com/office/drawing/2014/main" id="{EC378208-715F-6131-1C30-FF64B89848E1}"/>
              </a:ext>
            </a:extLst>
          </p:cNvPr>
          <p:cNvPicPr>
            <a:picLocks noChangeAspect="1"/>
          </p:cNvPicPr>
          <p:nvPr/>
        </p:nvPicPr>
        <p:blipFill>
          <a:blip r:embed="rId12"/>
          <a:stretch>
            <a:fillRect/>
          </a:stretch>
        </p:blipFill>
        <p:spPr>
          <a:xfrm>
            <a:off x="15718086" y="6204301"/>
            <a:ext cx="2687847" cy="1707672"/>
          </a:xfrm>
          <a:prstGeom prst="rect">
            <a:avLst/>
          </a:prstGeom>
          <a:ln w="57150">
            <a:solidFill>
              <a:schemeClr val="accent4">
                <a:lumMod val="75000"/>
              </a:schemeClr>
            </a:solidFill>
          </a:ln>
        </p:spPr>
      </p:pic>
      <p:pic>
        <p:nvPicPr>
          <p:cNvPr id="61" name="Picture 60" descr="A guitar with wires and wires&#10;&#10;Description automatically generated">
            <a:extLst>
              <a:ext uri="{FF2B5EF4-FFF2-40B4-BE49-F238E27FC236}">
                <a16:creationId xmlns:a16="http://schemas.microsoft.com/office/drawing/2014/main" id="{A0ADF4F3-DCFA-7928-F527-C56EC0F871B7}"/>
              </a:ext>
            </a:extLst>
          </p:cNvPr>
          <p:cNvPicPr>
            <a:picLocks noChangeAspect="1"/>
          </p:cNvPicPr>
          <p:nvPr/>
        </p:nvPicPr>
        <p:blipFill>
          <a:blip r:embed="rId13"/>
          <a:stretch>
            <a:fillRect/>
          </a:stretch>
        </p:blipFill>
        <p:spPr>
          <a:xfrm>
            <a:off x="15908612" y="8479763"/>
            <a:ext cx="2289544" cy="2066891"/>
          </a:xfrm>
          <a:prstGeom prst="rect">
            <a:avLst/>
          </a:prstGeom>
          <a:ln w="57150">
            <a:solidFill>
              <a:schemeClr val="accent4">
                <a:lumMod val="75000"/>
              </a:schemeClr>
            </a:solidFill>
          </a:ln>
        </p:spPr>
      </p:pic>
      <p:pic>
        <p:nvPicPr>
          <p:cNvPr id="64" name="Picture 63">
            <a:extLst>
              <a:ext uri="{FF2B5EF4-FFF2-40B4-BE49-F238E27FC236}">
                <a16:creationId xmlns:a16="http://schemas.microsoft.com/office/drawing/2014/main" id="{0E1C6EFB-8A18-79FC-54BA-DA42060BB32A}"/>
              </a:ext>
            </a:extLst>
          </p:cNvPr>
          <p:cNvPicPr>
            <a:picLocks noChangeAspect="1"/>
          </p:cNvPicPr>
          <p:nvPr/>
        </p:nvPicPr>
        <p:blipFill>
          <a:blip r:embed="rId14"/>
          <a:stretch>
            <a:fillRect/>
          </a:stretch>
        </p:blipFill>
        <p:spPr>
          <a:xfrm>
            <a:off x="1317271" y="19662806"/>
            <a:ext cx="1253592" cy="650881"/>
          </a:xfrm>
          <a:prstGeom prst="rect">
            <a:avLst/>
          </a:prstGeom>
        </p:spPr>
      </p:pic>
      <p:sp>
        <p:nvSpPr>
          <p:cNvPr id="67" name="TextBox 66">
            <a:extLst>
              <a:ext uri="{FF2B5EF4-FFF2-40B4-BE49-F238E27FC236}">
                <a16:creationId xmlns:a16="http://schemas.microsoft.com/office/drawing/2014/main" id="{E767D05D-F057-8900-F6F3-73F9EC1E4BD1}"/>
              </a:ext>
            </a:extLst>
          </p:cNvPr>
          <p:cNvSpPr txBox="1"/>
          <p:nvPr/>
        </p:nvSpPr>
        <p:spPr>
          <a:xfrm>
            <a:off x="27691375" y="6203402"/>
            <a:ext cx="320902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ea typeface="Calibri"/>
                <a:cs typeface="Calibri"/>
              </a:rPr>
              <a:t>How it works</a:t>
            </a:r>
            <a:endParaRPr lang="en-US"/>
          </a:p>
        </p:txBody>
      </p:sp>
      <p:cxnSp>
        <p:nvCxnSpPr>
          <p:cNvPr id="70" name="Straight Arrow Connector 69">
            <a:extLst>
              <a:ext uri="{FF2B5EF4-FFF2-40B4-BE49-F238E27FC236}">
                <a16:creationId xmlns:a16="http://schemas.microsoft.com/office/drawing/2014/main" id="{42DBEED4-1B42-184C-A66B-AE5FA4E1E686}"/>
              </a:ext>
            </a:extLst>
          </p:cNvPr>
          <p:cNvCxnSpPr/>
          <p:nvPr/>
        </p:nvCxnSpPr>
        <p:spPr>
          <a:xfrm>
            <a:off x="10973879" y="10922118"/>
            <a:ext cx="7039152" cy="34505"/>
          </a:xfrm>
          <a:prstGeom prst="straightConnector1">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57AF1193-A821-D962-BB89-4767C3EEACBD}"/>
              </a:ext>
            </a:extLst>
          </p:cNvPr>
          <p:cNvSpPr txBox="1"/>
          <p:nvPr/>
        </p:nvSpPr>
        <p:spPr>
          <a:xfrm>
            <a:off x="10890076" y="11075037"/>
            <a:ext cx="7090913"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a:ea typeface="Calibri"/>
                <a:cs typeface="Calibri"/>
              </a:rPr>
              <a:t>Electronics &amp; Button Housing</a:t>
            </a:r>
            <a:endParaRPr lang="en-US" b="1" u="sng">
              <a:ea typeface="Calibri"/>
              <a:cs typeface="Calibri"/>
            </a:endParaRPr>
          </a:p>
          <a:p>
            <a:pPr marL="571500" indent="-571500">
              <a:buFont typeface="Arial"/>
              <a:buChar char="•"/>
            </a:pPr>
            <a:r>
              <a:rPr lang="en-US" sz="2800">
                <a:ea typeface="Calibri"/>
                <a:cs typeface="Calibri"/>
              </a:rPr>
              <a:t>Box is made of 1/8" laser cut acrylic </a:t>
            </a:r>
          </a:p>
          <a:p>
            <a:pPr marL="571500" indent="-571500">
              <a:buFont typeface="Arial"/>
              <a:buChar char="•"/>
            </a:pPr>
            <a:r>
              <a:rPr lang="en-US" sz="2800">
                <a:ea typeface="Calibri"/>
                <a:cs typeface="Calibri"/>
              </a:rPr>
              <a:t>Box houses the Arduino mega, circuitry, and buttons</a:t>
            </a:r>
          </a:p>
          <a:p>
            <a:pPr marL="571500" indent="-571500">
              <a:buFont typeface="Arial"/>
              <a:buChar char="•"/>
            </a:pPr>
            <a:r>
              <a:rPr lang="en-US" sz="2800">
                <a:ea typeface="Calibri"/>
                <a:cs typeface="Calibri"/>
              </a:rPr>
              <a:t>Port in back for </a:t>
            </a:r>
          </a:p>
          <a:p>
            <a:r>
              <a:rPr lang="en-US" sz="2800">
                <a:ea typeface="Calibri"/>
                <a:cs typeface="Calibri"/>
              </a:rPr>
              <a:t>        wire access</a:t>
            </a:r>
            <a:endParaRPr lang="en-US">
              <a:ea typeface="Calibri" panose="020F0502020204030204"/>
              <a:cs typeface="Calibri" panose="020F0502020204030204"/>
            </a:endParaRPr>
          </a:p>
        </p:txBody>
      </p:sp>
      <p:sp>
        <p:nvSpPr>
          <p:cNvPr id="13" name="Rectangle 12">
            <a:extLst>
              <a:ext uri="{FF2B5EF4-FFF2-40B4-BE49-F238E27FC236}">
                <a16:creationId xmlns:a16="http://schemas.microsoft.com/office/drawing/2014/main" id="{73A1F44B-65D4-6367-323B-993F838EF012}"/>
              </a:ext>
            </a:extLst>
          </p:cNvPr>
          <p:cNvSpPr/>
          <p:nvPr/>
        </p:nvSpPr>
        <p:spPr>
          <a:xfrm>
            <a:off x="22255379" y="25376788"/>
            <a:ext cx="11080114" cy="1227895"/>
          </a:xfrm>
          <a:prstGeom prst="rect">
            <a:avLst/>
          </a:prstGeom>
          <a:solidFill>
            <a:schemeClr val="bg1">
              <a:lumMod val="85000"/>
            </a:schemeClr>
          </a:solidFill>
          <a:ln w="571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6000" b="1">
                <a:solidFill>
                  <a:schemeClr val="tx1"/>
                </a:solidFill>
              </a:rPr>
              <a:t>Safety Concerns</a:t>
            </a:r>
          </a:p>
        </p:txBody>
      </p:sp>
      <p:graphicFrame>
        <p:nvGraphicFramePr>
          <p:cNvPr id="75" name="Table 74">
            <a:extLst>
              <a:ext uri="{FF2B5EF4-FFF2-40B4-BE49-F238E27FC236}">
                <a16:creationId xmlns:a16="http://schemas.microsoft.com/office/drawing/2014/main" id="{E0E921E4-8123-EEE3-DA83-C4E63D63E45E}"/>
              </a:ext>
            </a:extLst>
          </p:cNvPr>
          <p:cNvGraphicFramePr>
            <a:graphicFrameLocks noGrp="1"/>
          </p:cNvGraphicFramePr>
          <p:nvPr>
            <p:extLst>
              <p:ext uri="{D42A27DB-BD31-4B8C-83A1-F6EECF244321}">
                <p14:modId xmlns:p14="http://schemas.microsoft.com/office/powerpoint/2010/main" val="4060224940"/>
              </p:ext>
            </p:extLst>
          </p:nvPr>
        </p:nvGraphicFramePr>
        <p:xfrm>
          <a:off x="10779175" y="28342557"/>
          <a:ext cx="10869279" cy="3868326"/>
        </p:xfrm>
        <a:graphic>
          <a:graphicData uri="http://schemas.openxmlformats.org/drawingml/2006/table">
            <a:tbl>
              <a:tblPr firstRow="1" bandRow="1">
                <a:tableStyleId>{5C22544A-7EE6-4342-B048-85BDC9FD1C3A}</a:tableStyleId>
              </a:tblPr>
              <a:tblGrid>
                <a:gridCol w="3623093">
                  <a:extLst>
                    <a:ext uri="{9D8B030D-6E8A-4147-A177-3AD203B41FA5}">
                      <a16:colId xmlns:a16="http://schemas.microsoft.com/office/drawing/2014/main" val="2954277892"/>
                    </a:ext>
                  </a:extLst>
                </a:gridCol>
                <a:gridCol w="3623093">
                  <a:extLst>
                    <a:ext uri="{9D8B030D-6E8A-4147-A177-3AD203B41FA5}">
                      <a16:colId xmlns:a16="http://schemas.microsoft.com/office/drawing/2014/main" val="3437349377"/>
                    </a:ext>
                  </a:extLst>
                </a:gridCol>
                <a:gridCol w="3623093">
                  <a:extLst>
                    <a:ext uri="{9D8B030D-6E8A-4147-A177-3AD203B41FA5}">
                      <a16:colId xmlns:a16="http://schemas.microsoft.com/office/drawing/2014/main" val="1088520235"/>
                    </a:ext>
                  </a:extLst>
                </a:gridCol>
              </a:tblGrid>
              <a:tr h="644721">
                <a:tc>
                  <a:txBody>
                    <a:bodyPr/>
                    <a:lstStyle/>
                    <a:p>
                      <a:pPr rtl="0" fontAlgn="base"/>
                      <a:r>
                        <a:rPr lang="en-US" sz="1800" b="1">
                          <a:solidFill>
                            <a:srgbClr val="FFFFFF"/>
                          </a:solidFill>
                          <a:effectLst/>
                          <a:latin typeface="Century Schoolbook"/>
                        </a:rPr>
                        <a:t>Seconds Activated</a:t>
                      </a:r>
                      <a:endParaRPr lang="en-US" b="1">
                        <a:solidFill>
                          <a:srgbClr val="FFFFFF"/>
                        </a:solidFill>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6F6F74"/>
                    </a:solidFill>
                  </a:tcPr>
                </a:tc>
                <a:tc>
                  <a:txBody>
                    <a:bodyPr/>
                    <a:lstStyle/>
                    <a:p>
                      <a:pPr rtl="0" fontAlgn="base"/>
                      <a:r>
                        <a:rPr lang="en-US" sz="1800" b="1">
                          <a:solidFill>
                            <a:srgbClr val="FFFFFF"/>
                          </a:solidFill>
                          <a:effectLst/>
                          <a:latin typeface="Century Schoolbook"/>
                        </a:rPr>
                        <a:t>Temperature °F (No Fan)</a:t>
                      </a:r>
                      <a:endParaRPr lang="en-US" b="1">
                        <a:solidFill>
                          <a:srgbClr val="FFFFFF"/>
                        </a:solidFill>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6F6F74"/>
                    </a:solidFill>
                  </a:tcPr>
                </a:tc>
                <a:tc>
                  <a:txBody>
                    <a:bodyPr/>
                    <a:lstStyle/>
                    <a:p>
                      <a:pPr lvl="0">
                        <a:buNone/>
                      </a:pPr>
                      <a:r>
                        <a:rPr lang="en-US" sz="1800" b="1" i="0" u="none" strike="noStrike" noProof="0">
                          <a:solidFill>
                            <a:srgbClr val="FFFFFF"/>
                          </a:solidFill>
                          <a:effectLst/>
                          <a:latin typeface="Century Schoolbook"/>
                        </a:rPr>
                        <a:t>Temperature °F </a:t>
                      </a:r>
                      <a:r>
                        <a:rPr lang="en-US" sz="1800" b="1">
                          <a:solidFill>
                            <a:srgbClr val="FFFFFF"/>
                          </a:solidFill>
                          <a:effectLst/>
                          <a:latin typeface="Century Schoolbook"/>
                        </a:rPr>
                        <a:t> (With Fan)</a:t>
                      </a:r>
                      <a:endParaRPr lang="en-US" b="1">
                        <a:solidFill>
                          <a:srgbClr val="FFFFFF"/>
                        </a:solidFill>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6F6F74"/>
                    </a:solidFill>
                  </a:tcPr>
                </a:tc>
                <a:extLst>
                  <a:ext uri="{0D108BD9-81ED-4DB2-BD59-A6C34878D82A}">
                    <a16:rowId xmlns:a16="http://schemas.microsoft.com/office/drawing/2014/main" val="2573955932"/>
                  </a:ext>
                </a:extLst>
              </a:tr>
              <a:tr h="644721">
                <a:tc>
                  <a:txBody>
                    <a:bodyPr/>
                    <a:lstStyle/>
                    <a:p>
                      <a:pPr rtl="0" fontAlgn="base"/>
                      <a:r>
                        <a:rPr lang="en-US" sz="1800">
                          <a:effectLst/>
                          <a:latin typeface="Century Schoolbook"/>
                        </a:rPr>
                        <a:t>0</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72.34</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74.71</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972299649"/>
                  </a:ext>
                </a:extLst>
              </a:tr>
              <a:tr h="644721">
                <a:tc>
                  <a:txBody>
                    <a:bodyPr/>
                    <a:lstStyle/>
                    <a:p>
                      <a:pPr rtl="0" fontAlgn="base"/>
                      <a:r>
                        <a:rPr lang="en-US" sz="1800">
                          <a:effectLst/>
                          <a:latin typeface="Century Schoolbook"/>
                        </a:rPr>
                        <a:t>22.5</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tc>
                  <a:txBody>
                    <a:bodyPr/>
                    <a:lstStyle/>
                    <a:p>
                      <a:pPr rtl="0" fontAlgn="base"/>
                      <a:r>
                        <a:rPr lang="en-US" sz="1800">
                          <a:effectLst/>
                          <a:latin typeface="Century Schoolbook"/>
                        </a:rPr>
                        <a:t>75.55</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tc>
                  <a:txBody>
                    <a:bodyPr/>
                    <a:lstStyle/>
                    <a:p>
                      <a:pPr rtl="0" fontAlgn="base"/>
                      <a:r>
                        <a:rPr lang="en-US" sz="1800">
                          <a:effectLst/>
                          <a:latin typeface="Century Schoolbook"/>
                        </a:rPr>
                        <a:t>79.99</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700148969"/>
                  </a:ext>
                </a:extLst>
              </a:tr>
              <a:tr h="644721">
                <a:tc>
                  <a:txBody>
                    <a:bodyPr/>
                    <a:lstStyle/>
                    <a:p>
                      <a:pPr rtl="0" fontAlgn="base"/>
                      <a:r>
                        <a:rPr lang="en-US" sz="1800">
                          <a:effectLst/>
                          <a:latin typeface="Century Schoolbook"/>
                        </a:rPr>
                        <a:t>45</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87.02</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85.26</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607295511"/>
                  </a:ext>
                </a:extLst>
              </a:tr>
              <a:tr h="644721">
                <a:tc>
                  <a:txBody>
                    <a:bodyPr/>
                    <a:lstStyle/>
                    <a:p>
                      <a:pPr rtl="0" fontAlgn="base"/>
                      <a:r>
                        <a:rPr lang="en-US" sz="1800">
                          <a:effectLst/>
                          <a:latin typeface="Century Schoolbook"/>
                        </a:rPr>
                        <a:t>67.5</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tc>
                  <a:txBody>
                    <a:bodyPr/>
                    <a:lstStyle/>
                    <a:p>
                      <a:pPr rtl="0" fontAlgn="base"/>
                      <a:r>
                        <a:rPr lang="en-US" sz="1800">
                          <a:effectLst/>
                          <a:latin typeface="Century Schoolbook"/>
                        </a:rPr>
                        <a:t>95.22</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tc>
                  <a:txBody>
                    <a:bodyPr/>
                    <a:lstStyle/>
                    <a:p>
                      <a:pPr rtl="0" fontAlgn="base"/>
                      <a:r>
                        <a:rPr lang="en-US" sz="1800">
                          <a:effectLst/>
                          <a:latin typeface="Century Schoolbook"/>
                        </a:rPr>
                        <a:t>89.66</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1962523739"/>
                  </a:ext>
                </a:extLst>
              </a:tr>
              <a:tr h="644721">
                <a:tc>
                  <a:txBody>
                    <a:bodyPr/>
                    <a:lstStyle/>
                    <a:p>
                      <a:pPr rtl="0" fontAlgn="base"/>
                      <a:r>
                        <a:rPr lang="en-US" sz="1800">
                          <a:effectLst/>
                          <a:latin typeface="Century Schoolbook"/>
                        </a:rPr>
                        <a:t>90</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103.70</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tc>
                  <a:txBody>
                    <a:bodyPr/>
                    <a:lstStyle/>
                    <a:p>
                      <a:pPr rtl="0" fontAlgn="base"/>
                      <a:r>
                        <a:rPr lang="en-US" sz="1800">
                          <a:effectLst/>
                          <a:latin typeface="Century Schoolbook"/>
                        </a:rPr>
                        <a:t>93.17</a:t>
                      </a:r>
                      <a:endParaRPr lang="en-US">
                        <a:effectLst/>
                        <a:latin typeface="Century Schoolbook"/>
                      </a:endParaRPr>
                    </a:p>
                  </a:txBody>
                  <a:tcPr>
                    <a:lnL w="19841" cap="flat" cmpd="sng" algn="ctr">
                      <a:solidFill>
                        <a:srgbClr val="FFFFFF"/>
                      </a:solidFill>
                      <a:prstDash val="solid"/>
                      <a:round/>
                      <a:headEnd type="none" w="med" len="med"/>
                      <a:tailEnd type="none" w="med" len="med"/>
                    </a:lnL>
                    <a:lnR w="19841" cap="flat" cmpd="sng" algn="ctr">
                      <a:solidFill>
                        <a:srgbClr val="FFFFFF"/>
                      </a:solidFill>
                      <a:prstDash val="solid"/>
                      <a:round/>
                      <a:headEnd type="none" w="med" len="med"/>
                      <a:tailEnd type="none" w="med" len="med"/>
                    </a:lnR>
                    <a:lnT w="19841" cap="flat" cmpd="sng" algn="ctr">
                      <a:solidFill>
                        <a:srgbClr val="FFFFFF"/>
                      </a:solidFill>
                      <a:prstDash val="solid"/>
                      <a:round/>
                      <a:headEnd type="none" w="med" len="med"/>
                      <a:tailEnd type="none" w="med" len="med"/>
                    </a:lnT>
                    <a:lnB w="19841"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166195417"/>
                  </a:ext>
                </a:extLst>
              </a:tr>
            </a:tbl>
          </a:graphicData>
        </a:graphic>
      </p:graphicFrame>
      <p:pic>
        <p:nvPicPr>
          <p:cNvPr id="74" name="Picture 73" descr="A clear container with two round lights and wires&#10;&#10;Description automatically generated">
            <a:extLst>
              <a:ext uri="{FF2B5EF4-FFF2-40B4-BE49-F238E27FC236}">
                <a16:creationId xmlns:a16="http://schemas.microsoft.com/office/drawing/2014/main" id="{8A593CB9-5653-F31C-BB05-0EF7D6349B0E}"/>
              </a:ext>
            </a:extLst>
          </p:cNvPr>
          <p:cNvPicPr>
            <a:picLocks noChangeAspect="1"/>
          </p:cNvPicPr>
          <p:nvPr/>
        </p:nvPicPr>
        <p:blipFill>
          <a:blip r:embed="rId15"/>
          <a:stretch>
            <a:fillRect/>
          </a:stretch>
        </p:blipFill>
        <p:spPr>
          <a:xfrm>
            <a:off x="14092458" y="12725206"/>
            <a:ext cx="3778370" cy="1397745"/>
          </a:xfrm>
          <a:prstGeom prst="rect">
            <a:avLst/>
          </a:prstGeom>
          <a:ln w="57150">
            <a:solidFill>
              <a:schemeClr val="accent4">
                <a:lumMod val="75000"/>
              </a:schemeClr>
            </a:solidFill>
          </a:ln>
        </p:spPr>
      </p:pic>
      <p:cxnSp>
        <p:nvCxnSpPr>
          <p:cNvPr id="76" name="Straight Arrow Connector 75">
            <a:extLst>
              <a:ext uri="{FF2B5EF4-FFF2-40B4-BE49-F238E27FC236}">
                <a16:creationId xmlns:a16="http://schemas.microsoft.com/office/drawing/2014/main" id="{6B212784-6C38-D7E5-5A45-FC725C4D91B3}"/>
              </a:ext>
            </a:extLst>
          </p:cNvPr>
          <p:cNvCxnSpPr>
            <a:cxnSpLocks/>
          </p:cNvCxnSpPr>
          <p:nvPr/>
        </p:nvCxnSpPr>
        <p:spPr>
          <a:xfrm>
            <a:off x="10976983" y="14590408"/>
            <a:ext cx="7039152" cy="34505"/>
          </a:xfrm>
          <a:prstGeom prst="straightConnector1">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473E695-B64E-F323-8E65-976876325F82}"/>
              </a:ext>
            </a:extLst>
          </p:cNvPr>
          <p:cNvSpPr txBox="1"/>
          <p:nvPr/>
        </p:nvSpPr>
        <p:spPr>
          <a:xfrm>
            <a:off x="10250249" y="26629582"/>
            <a:ext cx="11425960" cy="17081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971550" indent="-457200">
              <a:buFont typeface="Arial,Sans-Serif"/>
              <a:buChar char="•"/>
            </a:pPr>
            <a:r>
              <a:rPr lang="en-US" sz="3500">
                <a:ea typeface="Calibri"/>
                <a:cs typeface="Calibri"/>
              </a:rPr>
              <a:t>Our main concern was with the heat of the solenoids.</a:t>
            </a:r>
            <a:endParaRPr lang="en-US">
              <a:cs typeface="Calibri" panose="020F0502020204030204"/>
            </a:endParaRPr>
          </a:p>
          <a:p>
            <a:pPr marL="971550" indent="-457200">
              <a:buFont typeface="Arial,Sans-Serif"/>
              <a:buChar char="•"/>
            </a:pPr>
            <a:r>
              <a:rPr lang="en-US" sz="3500">
                <a:ea typeface="Calibri"/>
                <a:cs typeface="Calibri"/>
              </a:rPr>
              <a:t>Below is the data we gathered (three trials) on the effect of fan cooling on the surface temperature of solenoids.</a:t>
            </a:r>
            <a:endParaRPr lang="en-US">
              <a:cs typeface="Calibri" panose="020F0502020204030204"/>
            </a:endParaRPr>
          </a:p>
        </p:txBody>
      </p:sp>
      <p:pic>
        <p:nvPicPr>
          <p:cNvPr id="31" name="Picture 30" descr="A screenshot of a computer with Ice hockey rink in the background&#10;&#10;Description automatically generated">
            <a:extLst>
              <a:ext uri="{FF2B5EF4-FFF2-40B4-BE49-F238E27FC236}">
                <a16:creationId xmlns:a16="http://schemas.microsoft.com/office/drawing/2014/main" id="{F09ECEE8-0D3E-D6C2-CB70-6FBC48F17DA9}"/>
              </a:ext>
            </a:extLst>
          </p:cNvPr>
          <p:cNvPicPr>
            <a:picLocks noChangeAspect="1"/>
          </p:cNvPicPr>
          <p:nvPr/>
        </p:nvPicPr>
        <p:blipFill rotWithShape="1">
          <a:blip r:embed="rId16"/>
          <a:srcRect l="306" t="5911" b="5886"/>
          <a:stretch/>
        </p:blipFill>
        <p:spPr>
          <a:xfrm>
            <a:off x="26403617" y="7156772"/>
            <a:ext cx="5624423" cy="3075264"/>
          </a:xfrm>
          <a:prstGeom prst="rect">
            <a:avLst/>
          </a:prstGeom>
          <a:ln w="57150">
            <a:solidFill>
              <a:schemeClr val="accent4">
                <a:lumMod val="75000"/>
              </a:schemeClr>
            </a:solidFill>
          </a:ln>
        </p:spPr>
      </p:pic>
      <p:sp>
        <p:nvSpPr>
          <p:cNvPr id="34" name="TextBox 33">
            <a:extLst>
              <a:ext uri="{FF2B5EF4-FFF2-40B4-BE49-F238E27FC236}">
                <a16:creationId xmlns:a16="http://schemas.microsoft.com/office/drawing/2014/main" id="{E93446A7-0EDF-1E90-BC77-AB9467C34B4B}"/>
              </a:ext>
            </a:extLst>
          </p:cNvPr>
          <p:cNvSpPr txBox="1"/>
          <p:nvPr/>
        </p:nvSpPr>
        <p:spPr>
          <a:xfrm>
            <a:off x="25386816" y="11202984"/>
            <a:ext cx="7652539" cy="54784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ctr">
              <a:buFont typeface="Arial"/>
              <a:buChar char="•"/>
            </a:pPr>
            <a:r>
              <a:rPr lang="en-US" sz="3500">
                <a:ea typeface="Calibri"/>
                <a:cs typeface="Calibri"/>
              </a:rPr>
              <a:t>Each button is linked to a set of solenoids which correspond to a specific chord.</a:t>
            </a:r>
            <a:endParaRPr lang="en-US"/>
          </a:p>
          <a:p>
            <a:pPr marL="457200" indent="-457200" algn="ctr">
              <a:buFont typeface="Arial"/>
              <a:buChar char="•"/>
            </a:pPr>
            <a:r>
              <a:rPr lang="en-US" sz="3500">
                <a:ea typeface="Calibri"/>
                <a:cs typeface="Calibri"/>
              </a:rPr>
              <a:t>Press a button and strum the ukulele to achieve the same effect of playing a chord in a typical way.</a:t>
            </a:r>
          </a:p>
          <a:p>
            <a:pPr marL="285750" indent="-285750" algn="ctr">
              <a:buFont typeface="Arial"/>
              <a:buChar char="•"/>
            </a:pPr>
            <a:r>
              <a:rPr lang="en-US" sz="3500">
                <a:ea typeface="Calibri"/>
                <a:cs typeface="Calibri"/>
              </a:rPr>
              <a:t>All the logic and timing is handled by an Arduino mega in the clear box, which also provides the power through a 9V wall plug.</a:t>
            </a:r>
          </a:p>
        </p:txBody>
      </p:sp>
      <p:sp>
        <p:nvSpPr>
          <p:cNvPr id="63" name="TextBox 62">
            <a:extLst>
              <a:ext uri="{FF2B5EF4-FFF2-40B4-BE49-F238E27FC236}">
                <a16:creationId xmlns:a16="http://schemas.microsoft.com/office/drawing/2014/main" id="{66EC753D-DC51-E7C3-268D-D97775617E4D}"/>
              </a:ext>
            </a:extLst>
          </p:cNvPr>
          <p:cNvSpPr txBox="1"/>
          <p:nvPr/>
        </p:nvSpPr>
        <p:spPr>
          <a:xfrm>
            <a:off x="27026506" y="10354140"/>
            <a:ext cx="453105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Solenoid to Chord Reference Sheet</a:t>
            </a:r>
            <a:endParaRPr lang="en-US" sz="2400"/>
          </a:p>
        </p:txBody>
      </p:sp>
      <p:pic>
        <p:nvPicPr>
          <p:cNvPr id="65" name="Picture 64" descr="University of Colorado Custom Kit - SparkFun Electronics">
            <a:extLst>
              <a:ext uri="{FF2B5EF4-FFF2-40B4-BE49-F238E27FC236}">
                <a16:creationId xmlns:a16="http://schemas.microsoft.com/office/drawing/2014/main" id="{10922A89-7325-AD02-C628-A24B63869CCC}"/>
              </a:ext>
            </a:extLst>
          </p:cNvPr>
          <p:cNvPicPr>
            <a:picLocks noChangeAspect="1"/>
          </p:cNvPicPr>
          <p:nvPr/>
        </p:nvPicPr>
        <p:blipFill>
          <a:blip r:embed="rId17"/>
          <a:stretch>
            <a:fillRect/>
          </a:stretch>
        </p:blipFill>
        <p:spPr>
          <a:xfrm rot="10800000" flipH="1" flipV="1">
            <a:off x="33495369" y="840378"/>
            <a:ext cx="9297017" cy="2928907"/>
          </a:xfrm>
          <a:prstGeom prst="rect">
            <a:avLst/>
          </a:prstGeom>
        </p:spPr>
      </p:pic>
      <p:pic>
        <p:nvPicPr>
          <p:cNvPr id="72" name="Picture 71" descr="A red block set with a square object on a wood surface&#10;&#10;Description automatically generated">
            <a:extLst>
              <a:ext uri="{FF2B5EF4-FFF2-40B4-BE49-F238E27FC236}">
                <a16:creationId xmlns:a16="http://schemas.microsoft.com/office/drawing/2014/main" id="{D0CD6E35-700B-D307-08DB-DA5230298144}"/>
              </a:ext>
            </a:extLst>
          </p:cNvPr>
          <p:cNvPicPr>
            <a:picLocks noChangeAspect="1"/>
          </p:cNvPicPr>
          <p:nvPr/>
        </p:nvPicPr>
        <p:blipFill>
          <a:blip r:embed="rId18"/>
          <a:stretch>
            <a:fillRect/>
          </a:stretch>
        </p:blipFill>
        <p:spPr>
          <a:xfrm>
            <a:off x="1497851" y="26302027"/>
            <a:ext cx="1403773" cy="1207521"/>
          </a:xfrm>
          <a:prstGeom prst="rect">
            <a:avLst/>
          </a:prstGeom>
          <a:ln w="57150">
            <a:solidFill>
              <a:schemeClr val="accent4">
                <a:lumMod val="75000"/>
              </a:schemeClr>
            </a:solidFill>
          </a:ln>
        </p:spPr>
      </p:pic>
      <p:pic>
        <p:nvPicPr>
          <p:cNvPr id="77" name="Picture 76" descr="A grey object on a wood surface&#10;&#10;Description automatically generated">
            <a:extLst>
              <a:ext uri="{FF2B5EF4-FFF2-40B4-BE49-F238E27FC236}">
                <a16:creationId xmlns:a16="http://schemas.microsoft.com/office/drawing/2014/main" id="{E6F71558-5604-47B5-A8D1-9F6D3C2A2674}"/>
              </a:ext>
            </a:extLst>
          </p:cNvPr>
          <p:cNvPicPr>
            <a:picLocks noChangeAspect="1"/>
          </p:cNvPicPr>
          <p:nvPr/>
        </p:nvPicPr>
        <p:blipFill>
          <a:blip r:embed="rId19"/>
          <a:stretch>
            <a:fillRect/>
          </a:stretch>
        </p:blipFill>
        <p:spPr>
          <a:xfrm>
            <a:off x="3421542" y="26293583"/>
            <a:ext cx="1386519" cy="1189910"/>
          </a:xfrm>
          <a:prstGeom prst="rect">
            <a:avLst/>
          </a:prstGeom>
          <a:ln w="57150">
            <a:solidFill>
              <a:schemeClr val="accent4">
                <a:lumMod val="75000"/>
              </a:schemeClr>
            </a:solidFill>
          </a:ln>
        </p:spPr>
      </p:pic>
      <p:sp>
        <p:nvSpPr>
          <p:cNvPr id="78" name="TextBox 77">
            <a:extLst>
              <a:ext uri="{FF2B5EF4-FFF2-40B4-BE49-F238E27FC236}">
                <a16:creationId xmlns:a16="http://schemas.microsoft.com/office/drawing/2014/main" id="{E37E123E-FD77-E3C9-46C1-CD432B55C0B7}"/>
              </a:ext>
            </a:extLst>
          </p:cNvPr>
          <p:cNvSpPr txBox="1"/>
          <p:nvPr/>
        </p:nvSpPr>
        <p:spPr>
          <a:xfrm>
            <a:off x="19438519" y="15468839"/>
            <a:ext cx="4463829" cy="830997"/>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200"/>
              </a:spcAft>
            </a:pPr>
            <a:r>
              <a:rPr lang="en-US" sz="4800" b="1" u="sng">
                <a:ea typeface="Calibri"/>
                <a:cs typeface="Calibri"/>
              </a:rPr>
              <a:t>Electrical Design</a:t>
            </a:r>
          </a:p>
        </p:txBody>
      </p:sp>
      <p:sp>
        <p:nvSpPr>
          <p:cNvPr id="79" name="TextBox 78">
            <a:extLst>
              <a:ext uri="{FF2B5EF4-FFF2-40B4-BE49-F238E27FC236}">
                <a16:creationId xmlns:a16="http://schemas.microsoft.com/office/drawing/2014/main" id="{3AB5E02C-2279-8066-6D49-B7569DEF1A3C}"/>
              </a:ext>
            </a:extLst>
          </p:cNvPr>
          <p:cNvSpPr txBox="1"/>
          <p:nvPr/>
        </p:nvSpPr>
        <p:spPr>
          <a:xfrm>
            <a:off x="19300394" y="18126540"/>
            <a:ext cx="2844344" cy="769441"/>
          </a:xfrm>
          <a:prstGeom prst="rect">
            <a:avLst/>
          </a:prstGeom>
          <a:noFill/>
          <a:ln w="63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i="1">
                <a:cs typeface="Calibri"/>
              </a:rPr>
              <a:t>Fan:</a:t>
            </a:r>
          </a:p>
        </p:txBody>
      </p:sp>
      <p:sp>
        <p:nvSpPr>
          <p:cNvPr id="80" name="TextBox 79">
            <a:extLst>
              <a:ext uri="{FF2B5EF4-FFF2-40B4-BE49-F238E27FC236}">
                <a16:creationId xmlns:a16="http://schemas.microsoft.com/office/drawing/2014/main" id="{B28296C2-351B-B49F-F77E-EB765F11D217}"/>
              </a:ext>
            </a:extLst>
          </p:cNvPr>
          <p:cNvSpPr txBox="1"/>
          <p:nvPr/>
        </p:nvSpPr>
        <p:spPr>
          <a:xfrm>
            <a:off x="19473967" y="18817329"/>
            <a:ext cx="5593985" cy="1200329"/>
          </a:xfrm>
          <a:prstGeom prst="rect">
            <a:avLst/>
          </a:prstGeom>
          <a:noFill/>
        </p:spPr>
        <p:txBody>
          <a:bodyPr wrap="square" lIns="91440" tIns="45720" rIns="91440" bIns="45720" rtlCol="0" anchor="t">
            <a:spAutoFit/>
          </a:bodyPr>
          <a:lstStyle/>
          <a:p>
            <a:pPr marL="349250" indent="-349250">
              <a:buFont typeface="Arial" panose="020B0604020202020204" pitchFamily="34" charset="0"/>
              <a:buChar char="•"/>
            </a:pPr>
            <a:r>
              <a:rPr lang="en-US" sz="3600">
                <a:ea typeface="Calibri"/>
                <a:cs typeface="Calibri"/>
              </a:rPr>
              <a:t>Fan is connected and controlled by the Arduino.</a:t>
            </a:r>
          </a:p>
        </p:txBody>
      </p:sp>
      <p:sp>
        <p:nvSpPr>
          <p:cNvPr id="82" name="TextBox 81">
            <a:extLst>
              <a:ext uri="{FF2B5EF4-FFF2-40B4-BE49-F238E27FC236}">
                <a16:creationId xmlns:a16="http://schemas.microsoft.com/office/drawing/2014/main" id="{53FE692E-B688-F03F-24D4-DB9B48EF6EFD}"/>
              </a:ext>
            </a:extLst>
          </p:cNvPr>
          <p:cNvSpPr txBox="1"/>
          <p:nvPr/>
        </p:nvSpPr>
        <p:spPr>
          <a:xfrm>
            <a:off x="19411595" y="20144669"/>
            <a:ext cx="2844344" cy="769441"/>
          </a:xfrm>
          <a:prstGeom prst="rect">
            <a:avLst/>
          </a:prstGeom>
          <a:noFill/>
          <a:ln w="63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i="1">
                <a:cs typeface="Calibri"/>
              </a:rPr>
              <a:t>Transistors:</a:t>
            </a:r>
          </a:p>
        </p:txBody>
      </p:sp>
      <p:sp>
        <p:nvSpPr>
          <p:cNvPr id="83" name="TextBox 82">
            <a:extLst>
              <a:ext uri="{FF2B5EF4-FFF2-40B4-BE49-F238E27FC236}">
                <a16:creationId xmlns:a16="http://schemas.microsoft.com/office/drawing/2014/main" id="{BF322EB3-0025-3CAE-CDA1-D3695FFDA77B}"/>
              </a:ext>
            </a:extLst>
          </p:cNvPr>
          <p:cNvSpPr txBox="1"/>
          <p:nvPr/>
        </p:nvSpPr>
        <p:spPr>
          <a:xfrm>
            <a:off x="19299554" y="21120166"/>
            <a:ext cx="5904537" cy="2308324"/>
          </a:xfrm>
          <a:prstGeom prst="rect">
            <a:avLst/>
          </a:prstGeom>
          <a:noFill/>
        </p:spPr>
        <p:txBody>
          <a:bodyPr wrap="square" lIns="91440" tIns="45720" rIns="91440" bIns="45720" rtlCol="0" anchor="t">
            <a:spAutoFit/>
          </a:bodyPr>
          <a:lstStyle/>
          <a:p>
            <a:pPr marL="349250" indent="-349250">
              <a:buFont typeface="Arial" panose="020B0604020202020204" pitchFamily="34" charset="0"/>
              <a:buChar char="•"/>
            </a:pPr>
            <a:r>
              <a:rPr lang="en-US" sz="3600">
                <a:ea typeface="Calibri"/>
                <a:cs typeface="Calibri"/>
              </a:rPr>
              <a:t>Each transistor corresponds to a solenoid, allowing the Arduino to activate desired solenoids.</a:t>
            </a:r>
          </a:p>
        </p:txBody>
      </p:sp>
      <p:pic>
        <p:nvPicPr>
          <p:cNvPr id="87" name="Picture 86" descr="A guitar with a blue bag on it&#10;&#10;Description automatically generated">
            <a:extLst>
              <a:ext uri="{FF2B5EF4-FFF2-40B4-BE49-F238E27FC236}">
                <a16:creationId xmlns:a16="http://schemas.microsoft.com/office/drawing/2014/main" id="{09A2B478-5D34-4177-E18D-A76E6A4064C5}"/>
              </a:ext>
            </a:extLst>
          </p:cNvPr>
          <p:cNvPicPr>
            <a:picLocks noChangeAspect="1"/>
          </p:cNvPicPr>
          <p:nvPr/>
        </p:nvPicPr>
        <p:blipFill>
          <a:blip r:embed="rId20"/>
          <a:stretch>
            <a:fillRect/>
          </a:stretch>
        </p:blipFill>
        <p:spPr>
          <a:xfrm>
            <a:off x="6504316" y="30314807"/>
            <a:ext cx="2484409" cy="2032669"/>
          </a:xfrm>
          <a:prstGeom prst="rect">
            <a:avLst/>
          </a:prstGeom>
          <a:ln w="57150">
            <a:solidFill>
              <a:schemeClr val="accent4">
                <a:lumMod val="75000"/>
              </a:schemeClr>
            </a:solidFill>
          </a:ln>
        </p:spPr>
      </p:pic>
      <p:sp>
        <p:nvSpPr>
          <p:cNvPr id="90" name="TextBox 89">
            <a:extLst>
              <a:ext uri="{FF2B5EF4-FFF2-40B4-BE49-F238E27FC236}">
                <a16:creationId xmlns:a16="http://schemas.microsoft.com/office/drawing/2014/main" id="{29AB56DC-07CF-074B-8982-D4B48C52F0F5}"/>
              </a:ext>
            </a:extLst>
          </p:cNvPr>
          <p:cNvSpPr txBox="1"/>
          <p:nvPr/>
        </p:nvSpPr>
        <p:spPr>
          <a:xfrm>
            <a:off x="40150801" y="6295248"/>
            <a:ext cx="2673810" cy="22812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u="sng" dirty="0">
                <a:ea typeface="Calibri"/>
                <a:cs typeface="Calibri"/>
              </a:rPr>
              <a:t>Dimensions</a:t>
            </a:r>
            <a:endParaRPr lang="en-US" sz="2800" dirty="0">
              <a:ea typeface="Calibri"/>
              <a:cs typeface="Calibri"/>
            </a:endParaRPr>
          </a:p>
          <a:p>
            <a:pPr marL="285750" indent="-285750">
              <a:buFont typeface="Arial"/>
              <a:buChar char="•"/>
            </a:pPr>
            <a:r>
              <a:rPr lang="en-US" sz="2800" dirty="0">
                <a:ea typeface="Calibri"/>
                <a:cs typeface="Calibri"/>
              </a:rPr>
              <a:t>Overall Footprint:    10" X 26"</a:t>
            </a:r>
          </a:p>
          <a:p>
            <a:pPr marL="285750" indent="-285750">
              <a:buFont typeface="Arial"/>
              <a:buChar char="•"/>
            </a:pPr>
            <a:r>
              <a:rPr lang="en-US" sz="2800" dirty="0">
                <a:ea typeface="Calibri"/>
                <a:cs typeface="Calibri"/>
              </a:rPr>
              <a:t>Height: 7"</a:t>
            </a:r>
          </a:p>
        </p:txBody>
      </p:sp>
      <p:pic>
        <p:nvPicPr>
          <p:cNvPr id="42" name="Picture 41" descr="A diagram of a circuit&#10;&#10;Description automatically generated">
            <a:extLst>
              <a:ext uri="{FF2B5EF4-FFF2-40B4-BE49-F238E27FC236}">
                <a16:creationId xmlns:a16="http://schemas.microsoft.com/office/drawing/2014/main" id="{4E37F2B7-EA08-CCAE-003B-68A5CA65FBB7}"/>
              </a:ext>
            </a:extLst>
          </p:cNvPr>
          <p:cNvPicPr>
            <a:picLocks noChangeAspect="1"/>
          </p:cNvPicPr>
          <p:nvPr/>
        </p:nvPicPr>
        <p:blipFill>
          <a:blip r:embed="rId21"/>
          <a:stretch>
            <a:fillRect/>
          </a:stretch>
        </p:blipFill>
        <p:spPr>
          <a:xfrm>
            <a:off x="25256205" y="17199095"/>
            <a:ext cx="7353919" cy="6669389"/>
          </a:xfrm>
          <a:prstGeom prst="rect">
            <a:avLst/>
          </a:prstGeom>
          <a:ln w="57150">
            <a:solidFill>
              <a:schemeClr val="accent4">
                <a:lumMod val="75000"/>
              </a:schemeClr>
            </a:solidFill>
          </a:ln>
        </p:spPr>
      </p:pic>
      <p:sp>
        <p:nvSpPr>
          <p:cNvPr id="62" name="TextBox 61">
            <a:extLst>
              <a:ext uri="{FF2B5EF4-FFF2-40B4-BE49-F238E27FC236}">
                <a16:creationId xmlns:a16="http://schemas.microsoft.com/office/drawing/2014/main" id="{D4159EF9-EC94-C1BF-6B11-4E8BB96CECF4}"/>
              </a:ext>
            </a:extLst>
          </p:cNvPr>
          <p:cNvSpPr txBox="1"/>
          <p:nvPr/>
        </p:nvSpPr>
        <p:spPr>
          <a:xfrm>
            <a:off x="4417930" y="15233042"/>
            <a:ext cx="203583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ea typeface="Calibri"/>
                <a:cs typeface="Calibri"/>
              </a:rPr>
              <a:t>Guitar Hero</a:t>
            </a:r>
          </a:p>
        </p:txBody>
      </p:sp>
      <p:sp>
        <p:nvSpPr>
          <p:cNvPr id="88" name="TextBox 87">
            <a:extLst>
              <a:ext uri="{FF2B5EF4-FFF2-40B4-BE49-F238E27FC236}">
                <a16:creationId xmlns:a16="http://schemas.microsoft.com/office/drawing/2014/main" id="{2FCFA263-388C-AF89-E4C7-F3EAED8A8BF5}"/>
              </a:ext>
            </a:extLst>
          </p:cNvPr>
          <p:cNvSpPr txBox="1"/>
          <p:nvPr/>
        </p:nvSpPr>
        <p:spPr>
          <a:xfrm>
            <a:off x="7557946" y="15233042"/>
            <a:ext cx="127670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ea typeface="Calibri"/>
                <a:cs typeface="Calibri"/>
              </a:rPr>
              <a:t>EZ Fret</a:t>
            </a:r>
          </a:p>
        </p:txBody>
      </p:sp>
      <p:pic>
        <p:nvPicPr>
          <p:cNvPr id="89" name="Picture 88" descr="A diagram of a magnetic field&#10;&#10;Description automatically generated">
            <a:extLst>
              <a:ext uri="{FF2B5EF4-FFF2-40B4-BE49-F238E27FC236}">
                <a16:creationId xmlns:a16="http://schemas.microsoft.com/office/drawing/2014/main" id="{722AD29E-2D09-F21D-4294-3F161CAB319A}"/>
              </a:ext>
            </a:extLst>
          </p:cNvPr>
          <p:cNvPicPr>
            <a:picLocks noChangeAspect="1"/>
          </p:cNvPicPr>
          <p:nvPr/>
        </p:nvPicPr>
        <p:blipFill>
          <a:blip r:embed="rId22"/>
          <a:stretch>
            <a:fillRect/>
          </a:stretch>
        </p:blipFill>
        <p:spPr>
          <a:xfrm>
            <a:off x="6165012" y="19660678"/>
            <a:ext cx="3128514" cy="1723128"/>
          </a:xfrm>
          <a:prstGeom prst="rect">
            <a:avLst/>
          </a:prstGeom>
          <a:ln w="57150">
            <a:solidFill>
              <a:schemeClr val="accent4">
                <a:lumMod val="75000"/>
              </a:schemeClr>
            </a:solidFill>
          </a:ln>
        </p:spPr>
      </p:pic>
      <p:pic>
        <p:nvPicPr>
          <p:cNvPr id="81" name="Picture 80" descr="Small push-pull solenoid | Available at Adafruit! | Flickr">
            <a:extLst>
              <a:ext uri="{FF2B5EF4-FFF2-40B4-BE49-F238E27FC236}">
                <a16:creationId xmlns:a16="http://schemas.microsoft.com/office/drawing/2014/main" id="{07962D39-A8D6-032F-3A30-AECDBBD042D2}"/>
              </a:ext>
            </a:extLst>
          </p:cNvPr>
          <p:cNvPicPr>
            <a:picLocks noChangeAspect="1"/>
          </p:cNvPicPr>
          <p:nvPr/>
        </p:nvPicPr>
        <p:blipFill>
          <a:blip r:embed="rId23"/>
          <a:stretch>
            <a:fillRect/>
          </a:stretch>
        </p:blipFill>
        <p:spPr>
          <a:xfrm>
            <a:off x="6174960" y="22027073"/>
            <a:ext cx="1570011" cy="1213833"/>
          </a:xfrm>
          <a:prstGeom prst="rect">
            <a:avLst/>
          </a:prstGeom>
          <a:ln w="57150">
            <a:solidFill>
              <a:schemeClr val="accent4">
                <a:lumMod val="75000"/>
              </a:schemeClr>
            </a:solidFill>
          </a:ln>
        </p:spPr>
      </p:pic>
      <p:sp>
        <p:nvSpPr>
          <p:cNvPr id="91" name="TextBox 90">
            <a:extLst>
              <a:ext uri="{FF2B5EF4-FFF2-40B4-BE49-F238E27FC236}">
                <a16:creationId xmlns:a16="http://schemas.microsoft.com/office/drawing/2014/main" id="{3AE8D455-F4F7-6D06-2CBD-A20309AE052F}"/>
              </a:ext>
            </a:extLst>
          </p:cNvPr>
          <p:cNvSpPr txBox="1"/>
          <p:nvPr/>
        </p:nvSpPr>
        <p:spPr>
          <a:xfrm>
            <a:off x="4944587" y="26190896"/>
            <a:ext cx="486529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Calibri"/>
              <a:buChar char="-"/>
            </a:pPr>
            <a:r>
              <a:rPr lang="en-US" sz="2400">
                <a:ea typeface="Calibri"/>
                <a:cs typeface="Calibri"/>
              </a:rPr>
              <a:t>Solenoid Housing Prototype 1 (Left)</a:t>
            </a:r>
            <a:endParaRPr lang="en-US"/>
          </a:p>
          <a:p>
            <a:pPr marL="342900" indent="-342900">
              <a:buFont typeface="Calibri"/>
              <a:buChar char="-"/>
            </a:pPr>
            <a:r>
              <a:rPr lang="en-US" sz="2400">
                <a:ea typeface="Calibri"/>
                <a:cs typeface="Calibri"/>
              </a:rPr>
              <a:t>Solenoid Housing Prototype 2 (Right)</a:t>
            </a:r>
          </a:p>
        </p:txBody>
      </p:sp>
      <p:sp>
        <p:nvSpPr>
          <p:cNvPr id="92" name="Arrow: Right 91">
            <a:extLst>
              <a:ext uri="{FF2B5EF4-FFF2-40B4-BE49-F238E27FC236}">
                <a16:creationId xmlns:a16="http://schemas.microsoft.com/office/drawing/2014/main" id="{F76494C1-3FD8-7017-D1A9-D8B4326698D4}"/>
              </a:ext>
            </a:extLst>
          </p:cNvPr>
          <p:cNvSpPr/>
          <p:nvPr/>
        </p:nvSpPr>
        <p:spPr>
          <a:xfrm rot="480000">
            <a:off x="3670910" y="30219313"/>
            <a:ext cx="2736989" cy="937508"/>
          </a:xfrm>
          <a:prstGeom prst="rightArrow">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a:solidFill>
                  <a:schemeClr val="tx1"/>
                </a:solidFill>
                <a:cs typeface="Calibri"/>
              </a:rPr>
              <a:t>Large Solenoid</a:t>
            </a:r>
            <a:endParaRPr lang="en-US" sz="2400">
              <a:solidFill>
                <a:schemeClr val="tx1"/>
              </a:solidFill>
            </a:endParaRPr>
          </a:p>
        </p:txBody>
      </p:sp>
      <p:pic>
        <p:nvPicPr>
          <p:cNvPr id="24" name="Picture 23" descr="A drawing of a machine&#10;&#10;Description automatically generated">
            <a:extLst>
              <a:ext uri="{FF2B5EF4-FFF2-40B4-BE49-F238E27FC236}">
                <a16:creationId xmlns:a16="http://schemas.microsoft.com/office/drawing/2014/main" id="{E9AB93B1-5F6B-11DA-1A8B-F4ADF7D85225}"/>
              </a:ext>
            </a:extLst>
          </p:cNvPr>
          <p:cNvPicPr>
            <a:picLocks noChangeAspect="1"/>
          </p:cNvPicPr>
          <p:nvPr/>
        </p:nvPicPr>
        <p:blipFill>
          <a:blip r:embed="rId24"/>
          <a:stretch>
            <a:fillRect/>
          </a:stretch>
        </p:blipFill>
        <p:spPr>
          <a:xfrm>
            <a:off x="34795502" y="5967005"/>
            <a:ext cx="4994725" cy="2619194"/>
          </a:xfrm>
          <a:prstGeom prst="rect">
            <a:avLst/>
          </a:prstGeom>
          <a:ln w="57150">
            <a:solidFill>
              <a:schemeClr val="accent4">
                <a:lumMod val="75000"/>
              </a:schemeClr>
            </a:solidFill>
          </a:ln>
        </p:spPr>
      </p:pic>
      <p:sp>
        <p:nvSpPr>
          <p:cNvPr id="38" name="TextBox 37">
            <a:extLst>
              <a:ext uri="{FF2B5EF4-FFF2-40B4-BE49-F238E27FC236}">
                <a16:creationId xmlns:a16="http://schemas.microsoft.com/office/drawing/2014/main" id="{79458D43-6E81-9607-4B1E-1A9FB3625A1A}"/>
              </a:ext>
            </a:extLst>
          </p:cNvPr>
          <p:cNvSpPr txBox="1"/>
          <p:nvPr/>
        </p:nvSpPr>
        <p:spPr>
          <a:xfrm>
            <a:off x="1060961" y="20135472"/>
            <a:ext cx="5136817"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a:r>
              <a:rPr lang="en-US" sz="2800">
                <a:ea typeface="Calibri"/>
                <a:cs typeface="Calibri"/>
              </a:rPr>
              <a:t>B = magnetic field strength;</a:t>
            </a:r>
          </a:p>
          <a:p>
            <a:pPr marL="285750"/>
            <a:r>
              <a:rPr lang="en-US" sz="2800">
                <a:ea typeface="Calibri"/>
                <a:cs typeface="Calibri"/>
              </a:rPr>
              <a:t>μ0 = permittivity of free space;</a:t>
            </a:r>
            <a:br>
              <a:rPr lang="en-US" sz="2800">
                <a:ea typeface="Calibri"/>
                <a:cs typeface="Calibri"/>
              </a:rPr>
            </a:br>
            <a:r>
              <a:rPr lang="en-US" sz="2800">
                <a:ea typeface="Calibri"/>
                <a:cs typeface="Calibri"/>
              </a:rPr>
              <a:t>N = number of turns;</a:t>
            </a:r>
            <a:br>
              <a:rPr lang="en-US" sz="2800">
                <a:ea typeface="Calibri"/>
                <a:cs typeface="Calibri"/>
              </a:rPr>
            </a:br>
            <a:r>
              <a:rPr lang="en-US" sz="2800">
                <a:ea typeface="Calibri"/>
                <a:cs typeface="Calibri"/>
              </a:rPr>
              <a:t>I = current;</a:t>
            </a:r>
          </a:p>
          <a:p>
            <a:pPr marL="285750"/>
            <a:r>
              <a:rPr lang="en-US" sz="2800">
                <a:ea typeface="Calibri"/>
                <a:cs typeface="Calibri"/>
              </a:rPr>
              <a:t>L = length of solenoid;</a:t>
            </a:r>
          </a:p>
          <a:p>
            <a:pPr marL="285750"/>
            <a:r>
              <a:rPr lang="en-US" sz="2800">
                <a:ea typeface="Calibri"/>
                <a:cs typeface="Calibri"/>
              </a:rPr>
              <a:t>P = power;</a:t>
            </a:r>
          </a:p>
          <a:p>
            <a:pPr marL="285750"/>
            <a:r>
              <a:rPr lang="en-US" sz="2800">
                <a:ea typeface="Calibri"/>
                <a:cs typeface="Calibri"/>
              </a:rPr>
              <a:t>V = voltage;</a:t>
            </a:r>
          </a:p>
        </p:txBody>
      </p:sp>
      <p:pic>
        <p:nvPicPr>
          <p:cNvPr id="94" name="Picture 93" descr="A black and white math symbol&#10;&#10;Description automatically generated">
            <a:extLst>
              <a:ext uri="{FF2B5EF4-FFF2-40B4-BE49-F238E27FC236}">
                <a16:creationId xmlns:a16="http://schemas.microsoft.com/office/drawing/2014/main" id="{6A7D31C8-6878-F379-98B0-F0D9AFFACA18}"/>
              </a:ext>
            </a:extLst>
          </p:cNvPr>
          <p:cNvPicPr>
            <a:picLocks noChangeAspect="1"/>
          </p:cNvPicPr>
          <p:nvPr/>
        </p:nvPicPr>
        <p:blipFill>
          <a:blip r:embed="rId25"/>
          <a:stretch>
            <a:fillRect/>
          </a:stretch>
        </p:blipFill>
        <p:spPr>
          <a:xfrm>
            <a:off x="2882012" y="19664530"/>
            <a:ext cx="1295400" cy="495300"/>
          </a:xfrm>
          <a:prstGeom prst="rect">
            <a:avLst/>
          </a:prstGeom>
        </p:spPr>
      </p:pic>
      <p:pic>
        <p:nvPicPr>
          <p:cNvPr id="36" name="Picture 35" descr="A person taking a selfie with a cat&#10;&#10;Description automatically generated">
            <a:extLst>
              <a:ext uri="{FF2B5EF4-FFF2-40B4-BE49-F238E27FC236}">
                <a16:creationId xmlns:a16="http://schemas.microsoft.com/office/drawing/2014/main" id="{A1D84824-A436-7BED-2D81-007AE5AE9049}"/>
              </a:ext>
            </a:extLst>
          </p:cNvPr>
          <p:cNvPicPr>
            <a:picLocks noChangeAspect="1"/>
          </p:cNvPicPr>
          <p:nvPr/>
        </p:nvPicPr>
        <p:blipFill>
          <a:blip r:embed="rId26"/>
          <a:stretch>
            <a:fillRect/>
          </a:stretch>
        </p:blipFill>
        <p:spPr>
          <a:xfrm>
            <a:off x="1082614" y="675374"/>
            <a:ext cx="1802923" cy="3273007"/>
          </a:xfrm>
          <a:prstGeom prst="rect">
            <a:avLst/>
          </a:prstGeom>
          <a:ln w="57150">
            <a:solidFill>
              <a:schemeClr val="accent4">
                <a:lumMod val="75000"/>
              </a:schemeClr>
            </a:solidFill>
          </a:ln>
        </p:spPr>
      </p:pic>
      <p:sp>
        <p:nvSpPr>
          <p:cNvPr id="95" name="Arrow: Left 94">
            <a:extLst>
              <a:ext uri="{FF2B5EF4-FFF2-40B4-BE49-F238E27FC236}">
                <a16:creationId xmlns:a16="http://schemas.microsoft.com/office/drawing/2014/main" id="{9078D524-7D6D-2969-2189-8D4D814188D3}"/>
              </a:ext>
            </a:extLst>
          </p:cNvPr>
          <p:cNvSpPr/>
          <p:nvPr/>
        </p:nvSpPr>
        <p:spPr>
          <a:xfrm>
            <a:off x="29623242" y="21507261"/>
            <a:ext cx="3097126" cy="1613009"/>
          </a:xfrm>
          <a:prstGeom prst="lef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rgbClr val="000000"/>
                </a:solidFill>
                <a:ea typeface="Calibri"/>
                <a:cs typeface="Calibri"/>
              </a:rPr>
              <a:t>Switches (Buttons)</a:t>
            </a:r>
          </a:p>
        </p:txBody>
      </p:sp>
      <p:sp>
        <p:nvSpPr>
          <p:cNvPr id="96" name="Arrow: Right 95">
            <a:extLst>
              <a:ext uri="{FF2B5EF4-FFF2-40B4-BE49-F238E27FC236}">
                <a16:creationId xmlns:a16="http://schemas.microsoft.com/office/drawing/2014/main" id="{5CFD13F6-19DA-B4D8-099E-945A9D5DEA18}"/>
              </a:ext>
            </a:extLst>
          </p:cNvPr>
          <p:cNvSpPr/>
          <p:nvPr/>
        </p:nvSpPr>
        <p:spPr>
          <a:xfrm>
            <a:off x="24015051" y="18057149"/>
            <a:ext cx="1885689" cy="834650"/>
          </a:xfrm>
          <a:prstGeom prst="righ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rgbClr val="000000"/>
                </a:solidFill>
                <a:ea typeface="Calibri"/>
                <a:cs typeface="Calibri"/>
              </a:rPr>
              <a:t>Solenoids</a:t>
            </a:r>
          </a:p>
        </p:txBody>
      </p:sp>
      <p:sp>
        <p:nvSpPr>
          <p:cNvPr id="98" name="Arrow: Right 97">
            <a:extLst>
              <a:ext uri="{FF2B5EF4-FFF2-40B4-BE49-F238E27FC236}">
                <a16:creationId xmlns:a16="http://schemas.microsoft.com/office/drawing/2014/main" id="{83034908-B51E-375C-9FA0-10BC3180E9EA}"/>
              </a:ext>
            </a:extLst>
          </p:cNvPr>
          <p:cNvSpPr/>
          <p:nvPr/>
        </p:nvSpPr>
        <p:spPr>
          <a:xfrm rot="1920000">
            <a:off x="30906900" y="17476664"/>
            <a:ext cx="1311214" cy="1069675"/>
          </a:xfrm>
          <a:prstGeom prst="rightArrow">
            <a:avLst/>
          </a:prstGeom>
          <a:solidFill>
            <a:schemeClr val="bg1">
              <a:lumMod val="85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solidFill>
                  <a:schemeClr val="tx1"/>
                </a:solidFill>
                <a:ea typeface="Calibri"/>
                <a:cs typeface="Calibri"/>
              </a:rPr>
              <a:t>Fan</a:t>
            </a:r>
            <a:endParaRPr lang="en-US"/>
          </a:p>
        </p:txBody>
      </p:sp>
      <p:sp>
        <p:nvSpPr>
          <p:cNvPr id="49" name="TextBox 48">
            <a:extLst>
              <a:ext uri="{FF2B5EF4-FFF2-40B4-BE49-F238E27FC236}">
                <a16:creationId xmlns:a16="http://schemas.microsoft.com/office/drawing/2014/main" id="{377D7187-EE8E-748C-572E-34FD5566D7FC}"/>
              </a:ext>
            </a:extLst>
          </p:cNvPr>
          <p:cNvSpPr txBox="1"/>
          <p:nvPr/>
        </p:nvSpPr>
        <p:spPr>
          <a:xfrm>
            <a:off x="15451529" y="7933631"/>
            <a:ext cx="322368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Solenoid Housing Model</a:t>
            </a:r>
            <a:endParaRPr lang="en-US" sz="2400"/>
          </a:p>
        </p:txBody>
      </p:sp>
      <p:sp>
        <p:nvSpPr>
          <p:cNvPr id="69" name="TextBox 68">
            <a:extLst>
              <a:ext uri="{FF2B5EF4-FFF2-40B4-BE49-F238E27FC236}">
                <a16:creationId xmlns:a16="http://schemas.microsoft.com/office/drawing/2014/main" id="{5ED265DB-9992-F04E-EA6B-3E2930DB4E85}"/>
              </a:ext>
            </a:extLst>
          </p:cNvPr>
          <p:cNvSpPr txBox="1"/>
          <p:nvPr/>
        </p:nvSpPr>
        <p:spPr>
          <a:xfrm>
            <a:off x="15881120" y="10557438"/>
            <a:ext cx="234379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cs typeface="Calibri"/>
              </a:rPr>
              <a:t>Solenoid Housing</a:t>
            </a:r>
          </a:p>
        </p:txBody>
      </p:sp>
      <p:sp>
        <p:nvSpPr>
          <p:cNvPr id="97" name="TextBox 96">
            <a:extLst>
              <a:ext uri="{FF2B5EF4-FFF2-40B4-BE49-F238E27FC236}">
                <a16:creationId xmlns:a16="http://schemas.microsoft.com/office/drawing/2014/main" id="{48EE686F-B513-7163-EC91-10D542B35D69}"/>
              </a:ext>
            </a:extLst>
          </p:cNvPr>
          <p:cNvSpPr txBox="1"/>
          <p:nvPr/>
        </p:nvSpPr>
        <p:spPr>
          <a:xfrm>
            <a:off x="37078570" y="4912842"/>
            <a:ext cx="276957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b="1">
                <a:cs typeface="Calibri"/>
              </a:rPr>
              <a:t>Housing</a:t>
            </a:r>
            <a:endParaRPr lang="en-US" sz="6000" b="1"/>
          </a:p>
        </p:txBody>
      </p:sp>
      <p:sp>
        <p:nvSpPr>
          <p:cNvPr id="106" name="TextBox 105">
            <a:extLst>
              <a:ext uri="{FF2B5EF4-FFF2-40B4-BE49-F238E27FC236}">
                <a16:creationId xmlns:a16="http://schemas.microsoft.com/office/drawing/2014/main" id="{92E570B1-1115-BAD9-724F-B679E1839F6F}"/>
              </a:ext>
            </a:extLst>
          </p:cNvPr>
          <p:cNvSpPr txBox="1"/>
          <p:nvPr/>
        </p:nvSpPr>
        <p:spPr>
          <a:xfrm>
            <a:off x="34220991" y="10594248"/>
            <a:ext cx="8832716" cy="3559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200"/>
              </a:spcAft>
            </a:pPr>
            <a:r>
              <a:rPr lang="en-US" sz="3600" u="sng">
                <a:cs typeface="Calibri"/>
              </a:rPr>
              <a:t>Technical Development: </a:t>
            </a:r>
            <a:r>
              <a:rPr lang="en-US" sz="2800">
                <a:cs typeface="Calibri"/>
              </a:rPr>
              <a:t>All Members learned CAD, Laser Machining, Soldering, and 3D design to help put the project together and ensure its success.</a:t>
            </a:r>
            <a:endParaRPr lang="en-US"/>
          </a:p>
          <a:p>
            <a:pPr>
              <a:spcAft>
                <a:spcPts val="200"/>
              </a:spcAft>
            </a:pPr>
            <a:endParaRPr lang="en-US" sz="1000">
              <a:cs typeface="Calibri"/>
            </a:endParaRPr>
          </a:p>
          <a:p>
            <a:pPr>
              <a:spcAft>
                <a:spcPts val="200"/>
              </a:spcAft>
            </a:pPr>
            <a:r>
              <a:rPr lang="en-US" sz="3600" u="sng">
                <a:cs typeface="Calibri"/>
              </a:rPr>
              <a:t>Team Development: </a:t>
            </a:r>
            <a:r>
              <a:rPr lang="en-US" sz="2800">
                <a:cs typeface="Calibri"/>
              </a:rPr>
              <a:t>Each member came forward and displayed one or more of their strengths/talents to help complete what needed to get done on time while making sure their work is up to standard.</a:t>
            </a:r>
            <a:endParaRPr lang="en-US">
              <a:cs typeface="Calibri" panose="020F0502020204030204"/>
            </a:endParaRPr>
          </a:p>
        </p:txBody>
      </p:sp>
      <p:sp>
        <p:nvSpPr>
          <p:cNvPr id="107" name="TextBox 106">
            <a:extLst>
              <a:ext uri="{FF2B5EF4-FFF2-40B4-BE49-F238E27FC236}">
                <a16:creationId xmlns:a16="http://schemas.microsoft.com/office/drawing/2014/main" id="{35686F64-9FD7-E725-B693-6534BEE77406}"/>
              </a:ext>
            </a:extLst>
          </p:cNvPr>
          <p:cNvSpPr txBox="1"/>
          <p:nvPr/>
        </p:nvSpPr>
        <p:spPr>
          <a:xfrm>
            <a:off x="35785862" y="9536461"/>
            <a:ext cx="5604756"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cs typeface="Calibri"/>
              </a:rPr>
              <a:t>Lessons Learned</a:t>
            </a:r>
            <a:endParaRPr lang="en-US"/>
          </a:p>
        </p:txBody>
      </p:sp>
      <p:sp>
        <p:nvSpPr>
          <p:cNvPr id="112" name="TextBox 111">
            <a:extLst>
              <a:ext uri="{FF2B5EF4-FFF2-40B4-BE49-F238E27FC236}">
                <a16:creationId xmlns:a16="http://schemas.microsoft.com/office/drawing/2014/main" id="{43F5B415-7955-AE7D-FFEE-15844A5F1062}"/>
              </a:ext>
            </a:extLst>
          </p:cNvPr>
          <p:cNvSpPr txBox="1"/>
          <p:nvPr/>
        </p:nvSpPr>
        <p:spPr>
          <a:xfrm>
            <a:off x="35004791" y="14531609"/>
            <a:ext cx="7472200" cy="10352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cs typeface="Calibri"/>
              </a:rPr>
              <a:t>Future Developments</a:t>
            </a:r>
            <a:endParaRPr lang="en-US"/>
          </a:p>
        </p:txBody>
      </p:sp>
      <p:sp>
        <p:nvSpPr>
          <p:cNvPr id="114" name="TextBox 113">
            <a:extLst>
              <a:ext uri="{FF2B5EF4-FFF2-40B4-BE49-F238E27FC236}">
                <a16:creationId xmlns:a16="http://schemas.microsoft.com/office/drawing/2014/main" id="{04FADC08-2840-18CA-115E-967B26CEBD23}"/>
              </a:ext>
            </a:extLst>
          </p:cNvPr>
          <p:cNvSpPr txBox="1"/>
          <p:nvPr/>
        </p:nvSpPr>
        <p:spPr>
          <a:xfrm>
            <a:off x="34154294" y="15553736"/>
            <a:ext cx="9167793" cy="28982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200"/>
              </a:spcAft>
              <a:buFont typeface="Calibri,Sans-Serif"/>
              <a:buChar char="-"/>
            </a:pPr>
            <a:r>
              <a:rPr lang="en-US" sz="3300">
                <a:cs typeface="Calibri"/>
              </a:rPr>
              <a:t>Implement additional solenoids allowing the user  to play more chords</a:t>
            </a:r>
            <a:endParaRPr lang="en-US"/>
          </a:p>
          <a:p>
            <a:pPr>
              <a:spcAft>
                <a:spcPts val="200"/>
              </a:spcAft>
              <a:buFont typeface="Calibri,Sans-Serif"/>
              <a:buChar char="-"/>
            </a:pPr>
            <a:endParaRPr lang="en-US" sz="1400">
              <a:cs typeface="Calibri"/>
            </a:endParaRPr>
          </a:p>
          <a:p>
            <a:pPr>
              <a:spcAft>
                <a:spcPts val="200"/>
              </a:spcAft>
              <a:buFont typeface="Calibri,Sans-Serif"/>
              <a:buChar char="-"/>
            </a:pPr>
            <a:r>
              <a:rPr lang="en-US" sz="3300">
                <a:cs typeface="Calibri"/>
              </a:rPr>
              <a:t>Finding alternative solenoids that are similar in   size, yet output the minimum force required  without being overdriven</a:t>
            </a:r>
            <a:endParaRPr lang="en-US">
              <a:cs typeface="Calibri" panose="020F0502020204030204"/>
            </a:endParaRPr>
          </a:p>
        </p:txBody>
      </p:sp>
      <p:sp>
        <p:nvSpPr>
          <p:cNvPr id="123" name="Rectangle 122">
            <a:extLst>
              <a:ext uri="{FF2B5EF4-FFF2-40B4-BE49-F238E27FC236}">
                <a16:creationId xmlns:a16="http://schemas.microsoft.com/office/drawing/2014/main" id="{D1F8DE1F-433B-5FAA-5E46-EC57C1B1EF16}"/>
              </a:ext>
            </a:extLst>
          </p:cNvPr>
          <p:cNvSpPr/>
          <p:nvPr/>
        </p:nvSpPr>
        <p:spPr>
          <a:xfrm>
            <a:off x="34183393" y="18958804"/>
            <a:ext cx="8729932" cy="4278701"/>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8D831D63-5E47-4FE9-6CC9-4486BD510A85}"/>
              </a:ext>
            </a:extLst>
          </p:cNvPr>
          <p:cNvSpPr/>
          <p:nvPr/>
        </p:nvSpPr>
        <p:spPr>
          <a:xfrm>
            <a:off x="34183395" y="20011226"/>
            <a:ext cx="8729934" cy="4554747"/>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8E8A271F-C06D-81B1-6D26-1790D7D3BC83}"/>
              </a:ext>
            </a:extLst>
          </p:cNvPr>
          <p:cNvSpPr/>
          <p:nvPr/>
        </p:nvSpPr>
        <p:spPr>
          <a:xfrm>
            <a:off x="34183392" y="24928284"/>
            <a:ext cx="8729932" cy="4278701"/>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B8E54BB8-906F-34AB-77A9-BF8865A74C55}"/>
              </a:ext>
            </a:extLst>
          </p:cNvPr>
          <p:cNvSpPr/>
          <p:nvPr/>
        </p:nvSpPr>
        <p:spPr>
          <a:xfrm>
            <a:off x="34183394" y="25997958"/>
            <a:ext cx="8729934" cy="4244197"/>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316B1518-35E6-00AD-4252-A9B3C86CE6C7}"/>
              </a:ext>
            </a:extLst>
          </p:cNvPr>
          <p:cNvSpPr txBox="1"/>
          <p:nvPr/>
        </p:nvSpPr>
        <p:spPr>
          <a:xfrm>
            <a:off x="37286012" y="18969707"/>
            <a:ext cx="3636915" cy="10352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b="1">
                <a:cs typeface="Calibri"/>
              </a:rPr>
              <a:t>Budget</a:t>
            </a:r>
            <a:endParaRPr lang="en-US"/>
          </a:p>
        </p:txBody>
      </p:sp>
      <p:graphicFrame>
        <p:nvGraphicFramePr>
          <p:cNvPr id="60" name="Table 59">
            <a:extLst>
              <a:ext uri="{FF2B5EF4-FFF2-40B4-BE49-F238E27FC236}">
                <a16:creationId xmlns:a16="http://schemas.microsoft.com/office/drawing/2014/main" id="{4ADF184B-62B8-6C8B-25E8-86EBF0110FB6}"/>
              </a:ext>
            </a:extLst>
          </p:cNvPr>
          <p:cNvGraphicFramePr>
            <a:graphicFrameLocks noGrp="1"/>
          </p:cNvGraphicFramePr>
          <p:nvPr>
            <p:extLst>
              <p:ext uri="{D42A27DB-BD31-4B8C-83A1-F6EECF244321}">
                <p14:modId xmlns:p14="http://schemas.microsoft.com/office/powerpoint/2010/main" val="3948356345"/>
              </p:ext>
            </p:extLst>
          </p:nvPr>
        </p:nvGraphicFramePr>
        <p:xfrm>
          <a:off x="34298626" y="20116800"/>
          <a:ext cx="8526188" cy="4343601"/>
        </p:xfrm>
        <a:graphic>
          <a:graphicData uri="http://schemas.openxmlformats.org/drawingml/2006/table">
            <a:tbl>
              <a:tblPr firstRow="1" bandRow="1">
                <a:tableStyleId>{5C22544A-7EE6-4342-B048-85BDC9FD1C3A}</a:tableStyleId>
              </a:tblPr>
              <a:tblGrid>
                <a:gridCol w="2685838">
                  <a:extLst>
                    <a:ext uri="{9D8B030D-6E8A-4147-A177-3AD203B41FA5}">
                      <a16:colId xmlns:a16="http://schemas.microsoft.com/office/drawing/2014/main" val="354295545"/>
                    </a:ext>
                  </a:extLst>
                </a:gridCol>
                <a:gridCol w="2920175">
                  <a:extLst>
                    <a:ext uri="{9D8B030D-6E8A-4147-A177-3AD203B41FA5}">
                      <a16:colId xmlns:a16="http://schemas.microsoft.com/office/drawing/2014/main" val="3995714470"/>
                    </a:ext>
                  </a:extLst>
                </a:gridCol>
                <a:gridCol w="2920175">
                  <a:extLst>
                    <a:ext uri="{9D8B030D-6E8A-4147-A177-3AD203B41FA5}">
                      <a16:colId xmlns:a16="http://schemas.microsoft.com/office/drawing/2014/main" val="1934837971"/>
                    </a:ext>
                  </a:extLst>
                </a:gridCol>
              </a:tblGrid>
              <a:tr h="370193">
                <a:tc>
                  <a:txBody>
                    <a:bodyPr/>
                    <a:lstStyle/>
                    <a:p>
                      <a:pPr fontAlgn="base"/>
                      <a:r>
                        <a:rPr lang="en-US" sz="1800" b="1">
                          <a:solidFill>
                            <a:srgbClr val="FFFFFF"/>
                          </a:solidFill>
                          <a:effectLst/>
                          <a:latin typeface="Century Schoolbook"/>
                        </a:rPr>
                        <a:t>Quantity &amp; Product</a:t>
                      </a:r>
                      <a:endParaRPr lang="en-US" b="1">
                        <a:solidFill>
                          <a:srgbClr val="FFFFFF"/>
                        </a:solidFill>
                        <a:effectLst/>
                        <a:latin typeface="Century Schoolbook"/>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6F6F74"/>
                    </a:solidFill>
                  </a:tcPr>
                </a:tc>
                <a:tc>
                  <a:txBody>
                    <a:bodyPr/>
                    <a:lstStyle/>
                    <a:p>
                      <a:pPr fontAlgn="base"/>
                      <a:r>
                        <a:rPr lang="en-US" sz="1800" b="1">
                          <a:solidFill>
                            <a:srgbClr val="FFFFFF"/>
                          </a:solidFill>
                          <a:effectLst/>
                          <a:latin typeface="Century Schoolbook"/>
                        </a:rPr>
                        <a:t>Price Per Item </a:t>
                      </a:r>
                      <a:endParaRPr lang="en-US" b="1">
                        <a:solidFill>
                          <a:srgbClr val="FFFFFF"/>
                        </a:solidFill>
                        <a:effectLst/>
                        <a:latin typeface="Century Schoolbook"/>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6F6F74"/>
                    </a:solidFill>
                  </a:tcPr>
                </a:tc>
                <a:tc>
                  <a:txBody>
                    <a:bodyPr/>
                    <a:lstStyle/>
                    <a:p>
                      <a:pPr fontAlgn="base"/>
                      <a:r>
                        <a:rPr lang="en-US" sz="1800" b="1">
                          <a:solidFill>
                            <a:srgbClr val="FFFFFF"/>
                          </a:solidFill>
                          <a:effectLst/>
                          <a:latin typeface="Century Schoolbook"/>
                        </a:rPr>
                        <a:t>Total Cost</a:t>
                      </a:r>
                      <a:endParaRPr lang="en-US" b="1">
                        <a:solidFill>
                          <a:srgbClr val="FFFFFF"/>
                        </a:solidFill>
                        <a:effectLst/>
                        <a:latin typeface="Century Schoolbook"/>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6F6F74"/>
                    </a:solidFill>
                  </a:tcPr>
                </a:tc>
                <a:extLst>
                  <a:ext uri="{0D108BD9-81ED-4DB2-BD59-A6C34878D82A}">
                    <a16:rowId xmlns:a16="http://schemas.microsoft.com/office/drawing/2014/main" val="185205381"/>
                  </a:ext>
                </a:extLst>
              </a:tr>
              <a:tr h="370193">
                <a:tc>
                  <a:txBody>
                    <a:bodyPr/>
                    <a:lstStyle/>
                    <a:p>
                      <a:pPr fontAlgn="base"/>
                      <a:r>
                        <a:rPr lang="en-US" sz="1800">
                          <a:effectLst/>
                          <a:latin typeface="Calibri"/>
                        </a:rPr>
                        <a:t>6  5V Solenoids</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$5.50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$33.00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2098049777"/>
                  </a:ext>
                </a:extLst>
              </a:tr>
              <a:tr h="649896">
                <a:tc>
                  <a:txBody>
                    <a:bodyPr/>
                    <a:lstStyle/>
                    <a:p>
                      <a:pPr fontAlgn="base"/>
                      <a:r>
                        <a:rPr lang="en-US" sz="1800">
                          <a:effectLst/>
                          <a:latin typeface="Calibri"/>
                        </a:rPr>
                        <a:t>6 13.2 x 12.1 mm Copper Heatsinks</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$1.95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$11.70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1653569695"/>
                  </a:ext>
                </a:extLst>
              </a:tr>
              <a:tr h="370193">
                <a:tc>
                  <a:txBody>
                    <a:bodyPr/>
                    <a:lstStyle/>
                    <a:p>
                      <a:pPr fontAlgn="base"/>
                      <a:r>
                        <a:rPr lang="en-US" sz="1800">
                          <a:effectLst/>
                          <a:latin typeface="Calibri"/>
                        </a:rPr>
                        <a:t>6 Transistors   </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$0.00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$0.00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413229196"/>
                  </a:ext>
                </a:extLst>
              </a:tr>
              <a:tr h="370193">
                <a:tc>
                  <a:txBody>
                    <a:bodyPr/>
                    <a:lstStyle/>
                    <a:p>
                      <a:pPr fontAlgn="base"/>
                      <a:r>
                        <a:rPr lang="en-US" sz="1800">
                          <a:effectLst/>
                          <a:latin typeface="Calibri"/>
                        </a:rPr>
                        <a:t> 4 Buttons</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$12.95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$51.80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2268237742"/>
                  </a:ext>
                </a:extLst>
              </a:tr>
              <a:tr h="551177">
                <a:tc>
                  <a:txBody>
                    <a:bodyPr/>
                    <a:lstStyle/>
                    <a:p>
                      <a:pPr fontAlgn="base"/>
                      <a:r>
                        <a:rPr lang="en-US" sz="1800">
                          <a:effectLst/>
                          <a:latin typeface="Calibri"/>
                        </a:rPr>
                        <a:t>1 Arduino Mega (ELEGOO)</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$21.00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$21.00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54545294"/>
                  </a:ext>
                </a:extLst>
              </a:tr>
              <a:tr h="370193">
                <a:tc>
                  <a:txBody>
                    <a:bodyPr/>
                    <a:lstStyle/>
                    <a:p>
                      <a:pPr fontAlgn="base"/>
                      <a:r>
                        <a:rPr lang="en-US" sz="1800">
                          <a:effectLst/>
                          <a:latin typeface="Calibri"/>
                        </a:rPr>
                        <a:t>1 30 x 30 mm fan</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$3.50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$3.50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273025754"/>
                  </a:ext>
                </a:extLst>
              </a:tr>
              <a:tr h="551177">
                <a:tc>
                  <a:txBody>
                    <a:bodyPr/>
                    <a:lstStyle/>
                    <a:p>
                      <a:pPr fontAlgn="base"/>
                      <a:r>
                        <a:rPr lang="en-US" sz="1800">
                          <a:effectLst/>
                          <a:latin typeface="Calibri"/>
                        </a:rPr>
                        <a:t>1 9V DC Power Supply </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$14.00 each</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$14.00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1470611101"/>
                  </a:ext>
                </a:extLst>
              </a:tr>
              <a:tr h="370193">
                <a:tc>
                  <a:txBody>
                    <a:bodyPr/>
                    <a:lstStyle/>
                    <a:p>
                      <a:pPr fontAlgn="base"/>
                      <a:r>
                        <a:rPr lang="en-US" sz="1800">
                          <a:effectLst/>
                          <a:latin typeface="Calibri"/>
                        </a:rPr>
                        <a:t>Total</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algn="ctr" fontAlgn="base"/>
                      <a:r>
                        <a:rPr lang="en-US" sz="1800">
                          <a:effectLst/>
                          <a:latin typeface="Calibri"/>
                        </a:rPr>
                        <a:t>-</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tc>
                  <a:txBody>
                    <a:bodyPr/>
                    <a:lstStyle/>
                    <a:p>
                      <a:pPr fontAlgn="base"/>
                      <a:r>
                        <a:rPr lang="en-US" sz="1800">
                          <a:effectLst/>
                          <a:latin typeface="Calibri"/>
                        </a:rPr>
                        <a:t>$135.00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C"/>
                    </a:solidFill>
                  </a:tcPr>
                </a:tc>
                <a:extLst>
                  <a:ext uri="{0D108BD9-81ED-4DB2-BD59-A6C34878D82A}">
                    <a16:rowId xmlns:a16="http://schemas.microsoft.com/office/drawing/2014/main" val="2757483643"/>
                  </a:ext>
                </a:extLst>
              </a:tr>
              <a:tr h="370193">
                <a:tc>
                  <a:txBody>
                    <a:bodyPr/>
                    <a:lstStyle/>
                    <a:p>
                      <a:pPr fontAlgn="base"/>
                      <a:r>
                        <a:rPr lang="en-US" sz="1800">
                          <a:effectLst/>
                          <a:latin typeface="Calibri"/>
                        </a:rPr>
                        <a:t>Margin</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algn="ctr" fontAlgn="base"/>
                      <a:r>
                        <a:rPr lang="en-US" sz="1800">
                          <a:effectLst/>
                          <a:latin typeface="Calibri"/>
                        </a:rPr>
                        <a:t>-</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tc>
                  <a:txBody>
                    <a:bodyPr/>
                    <a:lstStyle/>
                    <a:p>
                      <a:pPr fontAlgn="base"/>
                      <a:r>
                        <a:rPr lang="en-US" sz="1800">
                          <a:effectLst/>
                          <a:latin typeface="Calibri"/>
                        </a:rPr>
                        <a:t>$165.00</a:t>
                      </a:r>
                      <a:endParaRPr lang="en-US">
                        <a:effectLst/>
                        <a:latin typeface="Calibri"/>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D5D5D6"/>
                    </a:solidFill>
                  </a:tcPr>
                </a:tc>
                <a:extLst>
                  <a:ext uri="{0D108BD9-81ED-4DB2-BD59-A6C34878D82A}">
                    <a16:rowId xmlns:a16="http://schemas.microsoft.com/office/drawing/2014/main" val="2002996348"/>
                  </a:ext>
                </a:extLst>
              </a:tr>
            </a:tbl>
          </a:graphicData>
        </a:graphic>
      </p:graphicFrame>
      <p:pic>
        <p:nvPicPr>
          <p:cNvPr id="37" name="Picture 36">
            <a:extLst>
              <a:ext uri="{FF2B5EF4-FFF2-40B4-BE49-F238E27FC236}">
                <a16:creationId xmlns:a16="http://schemas.microsoft.com/office/drawing/2014/main" id="{9C341B80-AE38-1738-9B54-5A435F105BBE}"/>
              </a:ext>
            </a:extLst>
          </p:cNvPr>
          <p:cNvPicPr>
            <a:picLocks noChangeAspect="1"/>
          </p:cNvPicPr>
          <p:nvPr/>
        </p:nvPicPr>
        <p:blipFill>
          <a:blip r:embed="rId27"/>
          <a:stretch>
            <a:fillRect/>
          </a:stretch>
        </p:blipFill>
        <p:spPr>
          <a:xfrm>
            <a:off x="34249915" y="26051546"/>
            <a:ext cx="8635845" cy="4127695"/>
          </a:xfrm>
          <a:prstGeom prst="rect">
            <a:avLst/>
          </a:prstGeom>
          <a:ln w="57150">
            <a:noFill/>
          </a:ln>
        </p:spPr>
      </p:pic>
      <p:sp>
        <p:nvSpPr>
          <p:cNvPr id="129" name="TextBox 128">
            <a:extLst>
              <a:ext uri="{FF2B5EF4-FFF2-40B4-BE49-F238E27FC236}">
                <a16:creationId xmlns:a16="http://schemas.microsoft.com/office/drawing/2014/main" id="{61CD342E-60BA-9C14-3F16-0C56C995B6DB}"/>
              </a:ext>
            </a:extLst>
          </p:cNvPr>
          <p:cNvSpPr txBox="1"/>
          <p:nvPr/>
        </p:nvSpPr>
        <p:spPr>
          <a:xfrm>
            <a:off x="36604209" y="24956482"/>
            <a:ext cx="4202629" cy="10352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cs typeface="Calibri"/>
              </a:rPr>
              <a:t>Gantt Chart</a:t>
            </a:r>
            <a:endParaRPr lang="en-US"/>
          </a:p>
        </p:txBody>
      </p:sp>
      <p:sp>
        <p:nvSpPr>
          <p:cNvPr id="130" name="Rectangle 129">
            <a:extLst>
              <a:ext uri="{FF2B5EF4-FFF2-40B4-BE49-F238E27FC236}">
                <a16:creationId xmlns:a16="http://schemas.microsoft.com/office/drawing/2014/main" id="{E88A338A-E915-E1D4-94A7-B0A835FFEA6F}"/>
              </a:ext>
            </a:extLst>
          </p:cNvPr>
          <p:cNvSpPr/>
          <p:nvPr/>
        </p:nvSpPr>
        <p:spPr>
          <a:xfrm>
            <a:off x="34166140" y="30690727"/>
            <a:ext cx="8729932" cy="1552754"/>
          </a:xfrm>
          <a:prstGeom prst="rect">
            <a:avLst/>
          </a:prstGeom>
          <a:solidFill>
            <a:schemeClr val="accent3">
              <a:lumMod val="40000"/>
              <a:lumOff val="6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3B9919EF-020A-3B99-376D-592C373BE49A}"/>
              </a:ext>
            </a:extLst>
          </p:cNvPr>
          <p:cNvSpPr/>
          <p:nvPr/>
        </p:nvSpPr>
        <p:spPr>
          <a:xfrm>
            <a:off x="34166141" y="31725896"/>
            <a:ext cx="8729935" cy="897148"/>
          </a:xfrm>
          <a:prstGeom prst="rect">
            <a:avLst/>
          </a:prstGeom>
          <a:solidFill>
            <a:schemeClr val="accent3">
              <a:lumMod val="20000"/>
              <a:lumOff val="80000"/>
            </a:schemeClr>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TextBox 132">
            <a:extLst>
              <a:ext uri="{FF2B5EF4-FFF2-40B4-BE49-F238E27FC236}">
                <a16:creationId xmlns:a16="http://schemas.microsoft.com/office/drawing/2014/main" id="{67F37C57-42AD-6D46-A51A-0F02CC8CCAA0}"/>
              </a:ext>
            </a:extLst>
          </p:cNvPr>
          <p:cNvSpPr txBox="1"/>
          <p:nvPr/>
        </p:nvSpPr>
        <p:spPr>
          <a:xfrm>
            <a:off x="34156328" y="31772264"/>
            <a:ext cx="873742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cs typeface="Calibri"/>
              </a:rPr>
              <a:t>Professor Melinda </a:t>
            </a:r>
            <a:r>
              <a:rPr lang="en-US" sz="2400" err="1">
                <a:cs typeface="Calibri"/>
              </a:rPr>
              <a:t>Piket</a:t>
            </a:r>
            <a:r>
              <a:rPr lang="en-US" sz="2400">
                <a:cs typeface="Calibri"/>
              </a:rPr>
              <a:t>-May, Tim May, Jonah Spicher, and </a:t>
            </a:r>
            <a:endParaRPr lang="en-US"/>
          </a:p>
          <a:p>
            <a:pPr algn="ctr"/>
            <a:r>
              <a:rPr lang="en-US" sz="2400">
                <a:cs typeface="Calibri"/>
              </a:rPr>
              <a:t>Rylee Beach.</a:t>
            </a:r>
            <a:endParaRPr lang="en-US">
              <a:cs typeface="Calibri" panose="020F0502020204030204"/>
            </a:endParaRPr>
          </a:p>
        </p:txBody>
      </p:sp>
      <p:sp>
        <p:nvSpPr>
          <p:cNvPr id="134" name="TextBox 133">
            <a:extLst>
              <a:ext uri="{FF2B5EF4-FFF2-40B4-BE49-F238E27FC236}">
                <a16:creationId xmlns:a16="http://schemas.microsoft.com/office/drawing/2014/main" id="{E2A4CCCC-B660-0A07-CEFF-FE04B9CDEE9D}"/>
              </a:ext>
            </a:extLst>
          </p:cNvPr>
          <p:cNvSpPr txBox="1"/>
          <p:nvPr/>
        </p:nvSpPr>
        <p:spPr>
          <a:xfrm>
            <a:off x="34901257" y="30718769"/>
            <a:ext cx="727281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50520" algn="ctr"/>
            <a:r>
              <a:rPr lang="en-US" sz="6000" b="1">
                <a:ea typeface="+mn-lt"/>
                <a:cs typeface="+mn-lt"/>
              </a:rPr>
              <a:t>Acknowledgements</a:t>
            </a:r>
            <a:endParaRPr lang="en-US" b="1"/>
          </a:p>
        </p:txBody>
      </p:sp>
      <p:sp>
        <p:nvSpPr>
          <p:cNvPr id="135" name="TextBox 134">
            <a:extLst>
              <a:ext uri="{FF2B5EF4-FFF2-40B4-BE49-F238E27FC236}">
                <a16:creationId xmlns:a16="http://schemas.microsoft.com/office/drawing/2014/main" id="{0B79CDA2-208A-FA16-002B-C564455466C7}"/>
              </a:ext>
            </a:extLst>
          </p:cNvPr>
          <p:cNvSpPr txBox="1"/>
          <p:nvPr/>
        </p:nvSpPr>
        <p:spPr>
          <a:xfrm>
            <a:off x="13909815" y="14127045"/>
            <a:ext cx="46556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Button and Electronics Housing</a:t>
            </a:r>
            <a:endParaRPr lang="en-US" sz="2400"/>
          </a:p>
        </p:txBody>
      </p:sp>
      <p:sp>
        <p:nvSpPr>
          <p:cNvPr id="136" name="TextBox 135">
            <a:extLst>
              <a:ext uri="{FF2B5EF4-FFF2-40B4-BE49-F238E27FC236}">
                <a16:creationId xmlns:a16="http://schemas.microsoft.com/office/drawing/2014/main" id="{AF361B53-C14F-C76F-3E19-7EA27CA02F3F}"/>
              </a:ext>
            </a:extLst>
          </p:cNvPr>
          <p:cNvSpPr txBox="1"/>
          <p:nvPr/>
        </p:nvSpPr>
        <p:spPr>
          <a:xfrm>
            <a:off x="5615684" y="21392214"/>
            <a:ext cx="424160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cs typeface="Calibri"/>
              </a:rPr>
              <a:t>Magnetic Field and Current</a:t>
            </a:r>
            <a:endParaRPr lang="en-US"/>
          </a:p>
        </p:txBody>
      </p:sp>
      <p:sp>
        <p:nvSpPr>
          <p:cNvPr id="137" name="TextBox 136">
            <a:extLst>
              <a:ext uri="{FF2B5EF4-FFF2-40B4-BE49-F238E27FC236}">
                <a16:creationId xmlns:a16="http://schemas.microsoft.com/office/drawing/2014/main" id="{12199A13-A841-4E1A-E80F-4687E514C8AA}"/>
              </a:ext>
            </a:extLst>
          </p:cNvPr>
          <p:cNvSpPr txBox="1"/>
          <p:nvPr/>
        </p:nvSpPr>
        <p:spPr>
          <a:xfrm>
            <a:off x="7659456" y="22195159"/>
            <a:ext cx="168818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a:r>
              <a:rPr lang="en-US" sz="2400">
                <a:cs typeface="Calibri"/>
              </a:rPr>
              <a:t>Solenoid Render</a:t>
            </a:r>
            <a:endParaRPr lang="en-US" sz="2400"/>
          </a:p>
        </p:txBody>
      </p:sp>
      <p:sp>
        <p:nvSpPr>
          <p:cNvPr id="138" name="TextBox 137">
            <a:extLst>
              <a:ext uri="{FF2B5EF4-FFF2-40B4-BE49-F238E27FC236}">
                <a16:creationId xmlns:a16="http://schemas.microsoft.com/office/drawing/2014/main" id="{A686E7E2-87DC-9B80-3110-221AD69519D8}"/>
              </a:ext>
            </a:extLst>
          </p:cNvPr>
          <p:cNvSpPr txBox="1"/>
          <p:nvPr/>
        </p:nvSpPr>
        <p:spPr>
          <a:xfrm>
            <a:off x="14776938" y="32209738"/>
            <a:ext cx="291313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cs typeface="Calibri"/>
              </a:rPr>
              <a:t>Surface Temperature Data</a:t>
            </a:r>
            <a:endParaRPr lang="en-US" sz="2000"/>
          </a:p>
        </p:txBody>
      </p:sp>
      <p:sp>
        <p:nvSpPr>
          <p:cNvPr id="139" name="TextBox 138">
            <a:extLst>
              <a:ext uri="{FF2B5EF4-FFF2-40B4-BE49-F238E27FC236}">
                <a16:creationId xmlns:a16="http://schemas.microsoft.com/office/drawing/2014/main" id="{DC027C7C-D988-9B4E-8571-28F5077CC5A6}"/>
              </a:ext>
            </a:extLst>
          </p:cNvPr>
          <p:cNvSpPr txBox="1"/>
          <p:nvPr/>
        </p:nvSpPr>
        <p:spPr>
          <a:xfrm>
            <a:off x="35394421" y="8655142"/>
            <a:ext cx="413530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Complete Housing CAD Model</a:t>
            </a:r>
            <a:endParaRPr lang="en-US" sz="2400"/>
          </a:p>
        </p:txBody>
      </p:sp>
      <p:sp>
        <p:nvSpPr>
          <p:cNvPr id="140" name="TextBox 139">
            <a:extLst>
              <a:ext uri="{FF2B5EF4-FFF2-40B4-BE49-F238E27FC236}">
                <a16:creationId xmlns:a16="http://schemas.microsoft.com/office/drawing/2014/main" id="{265BC626-F473-BFE6-B906-5DEE65C2F12D}"/>
              </a:ext>
            </a:extLst>
          </p:cNvPr>
          <p:cNvSpPr txBox="1"/>
          <p:nvPr/>
        </p:nvSpPr>
        <p:spPr>
          <a:xfrm>
            <a:off x="20260136" y="14888793"/>
            <a:ext cx="413943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Final Accessible Ukulele Design</a:t>
            </a:r>
          </a:p>
        </p:txBody>
      </p:sp>
      <p:sp>
        <p:nvSpPr>
          <p:cNvPr id="142" name="TextBox 141">
            <a:extLst>
              <a:ext uri="{FF2B5EF4-FFF2-40B4-BE49-F238E27FC236}">
                <a16:creationId xmlns:a16="http://schemas.microsoft.com/office/drawing/2014/main" id="{85F58BA7-7570-A4B5-1A30-05B7B7201967}"/>
              </a:ext>
            </a:extLst>
          </p:cNvPr>
          <p:cNvSpPr txBox="1"/>
          <p:nvPr/>
        </p:nvSpPr>
        <p:spPr>
          <a:xfrm>
            <a:off x="2560997" y="11359595"/>
            <a:ext cx="599330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a:cs typeface="Calibri"/>
              </a:rPr>
              <a:t>Design Inspiration</a:t>
            </a:r>
            <a:endParaRPr lang="en-US"/>
          </a:p>
        </p:txBody>
      </p:sp>
      <p:pic>
        <p:nvPicPr>
          <p:cNvPr id="7" name="Picture 6" descr="A guitar and lights on a table&#10;&#10;Description automatically generated">
            <a:extLst>
              <a:ext uri="{FF2B5EF4-FFF2-40B4-BE49-F238E27FC236}">
                <a16:creationId xmlns:a16="http://schemas.microsoft.com/office/drawing/2014/main" id="{2C3B8AD2-3B49-5C35-E0D7-D102674F34D2}"/>
              </a:ext>
            </a:extLst>
          </p:cNvPr>
          <p:cNvPicPr>
            <a:picLocks noChangeAspect="1"/>
          </p:cNvPicPr>
          <p:nvPr/>
        </p:nvPicPr>
        <p:blipFill rotWithShape="1">
          <a:blip r:embed="rId28"/>
          <a:srcRect l="9327" t="15697" r="5936" b="11626"/>
          <a:stretch/>
        </p:blipFill>
        <p:spPr>
          <a:xfrm rot="5400000">
            <a:off x="17770312" y="7745894"/>
            <a:ext cx="8541325" cy="5486481"/>
          </a:xfrm>
          <a:prstGeom prst="rect">
            <a:avLst/>
          </a:prstGeom>
          <a:ln>
            <a:solidFill>
              <a:schemeClr val="accent4">
                <a:lumMod val="75000"/>
              </a:schemeClr>
            </a:solidFill>
          </a:ln>
        </p:spPr>
      </p:pic>
      <p:sp>
        <p:nvSpPr>
          <p:cNvPr id="85" name="Arrow: Left 84">
            <a:extLst>
              <a:ext uri="{FF2B5EF4-FFF2-40B4-BE49-F238E27FC236}">
                <a16:creationId xmlns:a16="http://schemas.microsoft.com/office/drawing/2014/main" id="{89972308-1B51-ECD4-8DB7-387CE6D6366E}"/>
              </a:ext>
            </a:extLst>
          </p:cNvPr>
          <p:cNvSpPr/>
          <p:nvPr/>
        </p:nvSpPr>
        <p:spPr>
          <a:xfrm rot="1920000">
            <a:off x="23811289" y="8215788"/>
            <a:ext cx="1789907" cy="962900"/>
          </a:xfrm>
          <a:prstGeom prst="lef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chemeClr val="tx1"/>
                </a:solidFill>
                <a:ea typeface="Calibri"/>
                <a:cs typeface="Calibri"/>
              </a:rPr>
              <a:t>Fan</a:t>
            </a:r>
          </a:p>
        </p:txBody>
      </p:sp>
      <p:sp>
        <p:nvSpPr>
          <p:cNvPr id="86" name="Arrow: Left 85">
            <a:extLst>
              <a:ext uri="{FF2B5EF4-FFF2-40B4-BE49-F238E27FC236}">
                <a16:creationId xmlns:a16="http://schemas.microsoft.com/office/drawing/2014/main" id="{5835672B-B44B-0853-56ED-933EA2D11063}"/>
              </a:ext>
            </a:extLst>
          </p:cNvPr>
          <p:cNvSpPr/>
          <p:nvPr/>
        </p:nvSpPr>
        <p:spPr>
          <a:xfrm>
            <a:off x="23344902" y="11549967"/>
            <a:ext cx="2904931" cy="1611803"/>
          </a:xfrm>
          <a:prstGeom prst="lef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rgbClr val="000000"/>
                </a:solidFill>
                <a:ea typeface="Calibri"/>
                <a:cs typeface="Calibri"/>
              </a:rPr>
              <a:t>Ukulele Resting in Stand</a:t>
            </a:r>
          </a:p>
        </p:txBody>
      </p:sp>
      <p:sp>
        <p:nvSpPr>
          <p:cNvPr id="39" name="Arrow: Right 38">
            <a:extLst>
              <a:ext uri="{FF2B5EF4-FFF2-40B4-BE49-F238E27FC236}">
                <a16:creationId xmlns:a16="http://schemas.microsoft.com/office/drawing/2014/main" id="{B4033129-5C34-3156-5C52-5668F8232461}"/>
              </a:ext>
            </a:extLst>
          </p:cNvPr>
          <p:cNvSpPr/>
          <p:nvPr/>
        </p:nvSpPr>
        <p:spPr>
          <a:xfrm>
            <a:off x="18128313" y="11199569"/>
            <a:ext cx="2367062" cy="2417239"/>
          </a:xfrm>
          <a:prstGeom prst="righ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rgbClr val="000000"/>
                </a:solidFill>
                <a:ea typeface="Calibri"/>
                <a:cs typeface="Calibri"/>
              </a:rPr>
              <a:t>Electronics &amp; Button Housing</a:t>
            </a:r>
            <a:endParaRPr lang="en-US" sz="2800" err="1">
              <a:solidFill>
                <a:srgbClr val="000000"/>
              </a:solidFill>
              <a:ea typeface="Calibri" panose="020F0502020204030204"/>
              <a:cs typeface="Calibri" panose="020F0502020204030204"/>
            </a:endParaRPr>
          </a:p>
        </p:txBody>
      </p:sp>
      <p:sp>
        <p:nvSpPr>
          <p:cNvPr id="35" name="Arrow: Right 34">
            <a:extLst>
              <a:ext uri="{FF2B5EF4-FFF2-40B4-BE49-F238E27FC236}">
                <a16:creationId xmlns:a16="http://schemas.microsoft.com/office/drawing/2014/main" id="{334BAC8E-35FB-1C37-A6ED-96003103C0A1}"/>
              </a:ext>
            </a:extLst>
          </p:cNvPr>
          <p:cNvSpPr/>
          <p:nvPr/>
        </p:nvSpPr>
        <p:spPr>
          <a:xfrm>
            <a:off x="19466459" y="7304654"/>
            <a:ext cx="3196662" cy="1686434"/>
          </a:xfrm>
          <a:prstGeom prst="rightArrow">
            <a:avLst/>
          </a:prstGeom>
          <a:solidFill>
            <a:schemeClr val="bg2"/>
          </a:solidFill>
          <a:ln w="57150">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a:solidFill>
                  <a:srgbClr val="000000"/>
                </a:solidFill>
                <a:cs typeface="Calibri"/>
              </a:rPr>
              <a:t>Solenoid Housing Unit</a:t>
            </a:r>
          </a:p>
        </p:txBody>
      </p:sp>
    </p:spTree>
    <p:extLst>
      <p:ext uri="{BB962C8B-B14F-4D97-AF65-F5344CB8AC3E}">
        <p14:creationId xmlns:p14="http://schemas.microsoft.com/office/powerpoint/2010/main" val="2229550690"/>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671DCCD264934FB648AA1DD89B597D" ma:contentTypeVersion="5" ma:contentTypeDescription="Create a new document." ma:contentTypeScope="" ma:versionID="a9cc02ff806b70d91f0474e676586162">
  <xsd:schema xmlns:xsd="http://www.w3.org/2001/XMLSchema" xmlns:xs="http://www.w3.org/2001/XMLSchema" xmlns:p="http://schemas.microsoft.com/office/2006/metadata/properties" xmlns:ns3="99487633-d14a-4b87-8669-1f922541c4d2" xmlns:ns4="809b2676-eb75-4bc2-8138-e4ce83f67360" targetNamespace="http://schemas.microsoft.com/office/2006/metadata/properties" ma:root="true" ma:fieldsID="7b15d35c548871751f395e5620dc4866" ns3:_="" ns4:_="">
    <xsd:import namespace="99487633-d14a-4b87-8669-1f922541c4d2"/>
    <xsd:import namespace="809b2676-eb75-4bc2-8138-e4ce83f6736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487633-d14a-4b87-8669-1f922541c4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09b2676-eb75-4bc2-8138-e4ce83f6736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487D4D-A92E-432D-BAA2-443772F00BF0}">
  <ds:schemaRefs>
    <ds:schemaRef ds:uri="809b2676-eb75-4bc2-8138-e4ce83f67360"/>
    <ds:schemaRef ds:uri="99487633-d14a-4b87-8669-1f922541c4d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BDE9FE6-D58C-496D-AFDC-631AE5D51F83}">
  <ds:schemaRefs>
    <ds:schemaRef ds:uri="809b2676-eb75-4bc2-8138-e4ce83f67360"/>
    <ds:schemaRef ds:uri="99487633-d14a-4b87-8669-1f922541c4d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D543509-7705-4509-A6BA-42EEDDB78E7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Yu Kong</dc:creator>
  <cp:revision>477</cp:revision>
  <dcterms:created xsi:type="dcterms:W3CDTF">2022-11-11T20:34:45Z</dcterms:created>
  <dcterms:modified xsi:type="dcterms:W3CDTF">2023-12-06T00:08:47Z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0x01010073671DCCD264934FB648AA1DD89B597D</vt:lpwstr>
  </property>
</Properties>
</file>

<file path=docProps/thumbnail.jpeg>
</file>